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Default Extension="tiff" ContentType="image/tif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62" r:id="rId5"/>
    <p:sldId id="261" r:id="rId6"/>
    <p:sldId id="263" r:id="rId7"/>
    <p:sldId id="265" r:id="rId8"/>
    <p:sldId id="277" r:id="rId9"/>
    <p:sldId id="264" r:id="rId10"/>
    <p:sldId id="266" r:id="rId11"/>
    <p:sldId id="260" r:id="rId12"/>
    <p:sldId id="259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50411" autoAdjust="0"/>
  </p:normalViewPr>
  <p:slideViewPr>
    <p:cSldViewPr>
      <p:cViewPr varScale="1">
        <p:scale>
          <a:sx n="55" d="100"/>
          <a:sy n="55" d="100"/>
        </p:scale>
        <p:origin x="-2766" y="-9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6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6" name="Shape 2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sz="2800" dirty="0" smtClean="0"/>
              <a:t>是否</a:t>
            </a:r>
            <a:r>
              <a:rPr lang="zh-CN" altLang="en-US" sz="2800" dirty="0" smtClean="0"/>
              <a:t>了熟悉解这三</a:t>
            </a:r>
            <a:r>
              <a:rPr lang="zh-CN" altLang="en-US" sz="2800" dirty="0" smtClean="0"/>
              <a:t>张图片？</a:t>
            </a:r>
            <a:endParaRPr lang="en-US" sz="2800" dirty="0" smtClean="0"/>
          </a:p>
          <a:p>
            <a:r>
              <a:rPr sz="2800" dirty="0" err="1" smtClean="0"/>
              <a:t>照片中的人是谁</a:t>
            </a:r>
            <a:r>
              <a:rPr sz="2800" dirty="0"/>
              <a:t>？</a:t>
            </a:r>
            <a:r>
              <a:rPr sz="2800" dirty="0" err="1"/>
              <a:t>马克</a:t>
            </a:r>
            <a:r>
              <a:rPr sz="2800" dirty="0"/>
              <a:t> </a:t>
            </a:r>
            <a:r>
              <a:rPr sz="2800" dirty="0" err="1"/>
              <a:t>艾略特</a:t>
            </a:r>
            <a:r>
              <a:rPr sz="2800" dirty="0"/>
              <a:t> </a:t>
            </a:r>
            <a:r>
              <a:rPr sz="2800" dirty="0" err="1"/>
              <a:t>扎克伯格</a:t>
            </a:r>
            <a:r>
              <a:rPr sz="2800" dirty="0"/>
              <a:t>。 </a:t>
            </a:r>
            <a:r>
              <a:rPr sz="2800" dirty="0" err="1"/>
              <a:t>他是做什么的</a:t>
            </a:r>
            <a:r>
              <a:rPr sz="2800" dirty="0"/>
              <a:t>？ </a:t>
            </a:r>
            <a:r>
              <a:rPr sz="2800" dirty="0" err="1"/>
              <a:t>有什么成绩</a:t>
            </a:r>
            <a:r>
              <a:rPr sz="2800" dirty="0"/>
              <a:t>？</a:t>
            </a:r>
          </a:p>
          <a:p>
            <a:r>
              <a:rPr sz="2800" dirty="0" err="1"/>
              <a:t>社交网站Facebook的创始人兼首席执行官</a:t>
            </a:r>
            <a:r>
              <a:rPr sz="2800" dirty="0"/>
              <a:t>[1]  ，</a:t>
            </a:r>
            <a:r>
              <a:rPr sz="2800" dirty="0" err="1"/>
              <a:t>被人们冠以“第二盖茨”的美誉</a:t>
            </a:r>
            <a:r>
              <a:rPr sz="2800" dirty="0"/>
              <a:t>。</a:t>
            </a:r>
            <a:r>
              <a:rPr sz="2800" dirty="0" err="1"/>
              <a:t>据《福布斯》杂志保守估计，马克·</a:t>
            </a:r>
            <a:r>
              <a:rPr sz="2800" dirty="0" err="1" smtClean="0"/>
              <a:t>扎克伯格拥有</a:t>
            </a:r>
            <a:r>
              <a:rPr lang="zh-CN" altLang="en-US" sz="2800" dirty="0" smtClean="0"/>
              <a:t>超过</a:t>
            </a:r>
            <a:r>
              <a:rPr sz="2800" dirty="0" smtClean="0"/>
              <a:t>135</a:t>
            </a:r>
            <a:r>
              <a:rPr sz="2800" dirty="0"/>
              <a:t>亿美元身价，是全球最年轻的巨富（84年出生），</a:t>
            </a:r>
            <a:r>
              <a:rPr sz="2800" dirty="0" err="1" smtClean="0"/>
              <a:t>也是全球最年轻的自行创业亿万富豪</a:t>
            </a:r>
            <a:r>
              <a:rPr sz="2800" dirty="0"/>
              <a:t>。</a:t>
            </a:r>
          </a:p>
          <a:p>
            <a:endParaRPr sz="2800" dirty="0"/>
          </a:p>
          <a:p>
            <a:r>
              <a:rPr sz="2800" dirty="0" err="1"/>
              <a:t>最重要的我想告诉大家</a:t>
            </a:r>
            <a:r>
              <a:rPr sz="2800" dirty="0"/>
              <a:t>：</a:t>
            </a:r>
          </a:p>
          <a:p>
            <a:r>
              <a:rPr sz="2800" dirty="0" err="1"/>
              <a:t>扎克伯格</a:t>
            </a:r>
            <a:r>
              <a:rPr sz="2800" dirty="0"/>
              <a:t> </a:t>
            </a:r>
            <a:r>
              <a:rPr sz="2800" dirty="0" err="1"/>
              <a:t>就是使用PHP</a:t>
            </a:r>
            <a:r>
              <a:rPr sz="2800" dirty="0"/>
              <a:t> ，  </a:t>
            </a:r>
            <a:r>
              <a:rPr sz="2800" dirty="0" err="1"/>
              <a:t>在大学校园里完成了</a:t>
            </a:r>
            <a:r>
              <a:rPr sz="2800" dirty="0"/>
              <a:t> </a:t>
            </a:r>
            <a:r>
              <a:rPr sz="2800" dirty="0" err="1"/>
              <a:t>Facebook</a:t>
            </a:r>
            <a:r>
              <a:rPr sz="2800" dirty="0"/>
              <a:t> </a:t>
            </a:r>
            <a:r>
              <a:rPr sz="2800" dirty="0" err="1"/>
              <a:t>早期的开发</a:t>
            </a:r>
            <a:r>
              <a:rPr sz="2800" dirty="0"/>
              <a:t>。</a:t>
            </a:r>
            <a:r>
              <a:rPr sz="2800" dirty="0" err="1"/>
              <a:t>推荐电影</a:t>
            </a:r>
            <a:r>
              <a:rPr sz="2800" dirty="0"/>
              <a:t>：《</a:t>
            </a:r>
            <a:r>
              <a:rPr sz="2800" dirty="0" err="1"/>
              <a:t>社交网络</a:t>
            </a:r>
            <a:r>
              <a:rPr sz="2800" dirty="0"/>
              <a:t>》</a:t>
            </a:r>
          </a:p>
          <a:p>
            <a:endParaRPr sz="2800" dirty="0"/>
          </a:p>
          <a:p>
            <a:r>
              <a:rPr sz="2800" dirty="0" err="1"/>
              <a:t>QQ超市</a:t>
            </a:r>
            <a:r>
              <a:rPr sz="2800" dirty="0"/>
              <a:t> </a:t>
            </a:r>
            <a:r>
              <a:rPr sz="2800" dirty="0" err="1"/>
              <a:t>后台采用</a:t>
            </a:r>
            <a:r>
              <a:rPr sz="2800" dirty="0"/>
              <a:t> </a:t>
            </a:r>
            <a:r>
              <a:rPr sz="2800" dirty="0" err="1"/>
              <a:t>php</a:t>
            </a:r>
            <a:r>
              <a:rPr sz="2800" dirty="0"/>
              <a:t> </a:t>
            </a:r>
            <a:r>
              <a:rPr sz="2800" dirty="0" err="1"/>
              <a:t>开发</a:t>
            </a:r>
            <a:r>
              <a:rPr sz="2800" dirty="0" smtClean="0"/>
              <a:t>。</a:t>
            </a:r>
            <a:r>
              <a:rPr lang="zh-CN" altLang="en-US" sz="2800" dirty="0" smtClean="0"/>
              <a:t>前台采用的</a:t>
            </a:r>
            <a:r>
              <a:rPr lang="en-US" altLang="zh-CN" sz="2800" dirty="0" smtClean="0"/>
              <a:t>Flash</a:t>
            </a:r>
            <a:r>
              <a:rPr lang="zh-CN" altLang="en-US" sz="2800" dirty="0" smtClean="0"/>
              <a:t>。</a:t>
            </a:r>
            <a:endParaRPr sz="2800" dirty="0"/>
          </a:p>
          <a:p>
            <a:r>
              <a:rPr sz="2800" dirty="0" err="1"/>
              <a:t>英雄联盟</a:t>
            </a:r>
            <a:r>
              <a:rPr sz="2800" dirty="0"/>
              <a:t> </a:t>
            </a:r>
            <a:r>
              <a:rPr sz="2800" dirty="0" err="1"/>
              <a:t>北美官网</a:t>
            </a:r>
            <a:r>
              <a:rPr sz="2800" dirty="0"/>
              <a:t> </a:t>
            </a:r>
            <a:r>
              <a:rPr sz="2800" dirty="0" err="1"/>
              <a:t>和用户社区都采用的</a:t>
            </a:r>
            <a:r>
              <a:rPr sz="2800" dirty="0"/>
              <a:t> </a:t>
            </a:r>
            <a:r>
              <a:rPr sz="2800" dirty="0" err="1"/>
              <a:t>php</a:t>
            </a:r>
            <a:r>
              <a:rPr sz="2800" dirty="0"/>
              <a:t>  </a:t>
            </a:r>
            <a:r>
              <a:rPr sz="2800" dirty="0" err="1"/>
              <a:t>开发</a:t>
            </a:r>
            <a:r>
              <a:rPr sz="2800" dirty="0"/>
              <a:t>。</a:t>
            </a:r>
          </a:p>
          <a:p>
            <a:r>
              <a:rPr sz="2800" dirty="0" err="1"/>
              <a:t>我们今天就来介绍下这个神奇的</a:t>
            </a:r>
            <a:r>
              <a:rPr sz="2800" dirty="0"/>
              <a:t> </a:t>
            </a:r>
            <a:r>
              <a:rPr sz="2800" dirty="0" err="1"/>
              <a:t>幕后“英雄</a:t>
            </a:r>
            <a:r>
              <a:rPr sz="2800" dirty="0"/>
              <a:t>“ PHP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1" name="Shape 3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/>
            </a:pPr>
            <a:r>
              <a:rPr lang="zh-CN" altLang="en-US" dirty="0" smtClean="0"/>
              <a:t>如果你不喜欢 朝九晚五的上班，更喜欢自由安排自己的时间。</a:t>
            </a:r>
          </a:p>
          <a:p>
            <a:pPr>
              <a:defRPr sz="3000"/>
            </a:pPr>
            <a:endParaRPr lang="en-US" altLang="zh-CN" dirty="0" smtClean="0"/>
          </a:p>
          <a:p>
            <a:pPr>
              <a:defRPr sz="3000"/>
            </a:pPr>
            <a:r>
              <a:rPr lang="zh-CN" altLang="en-US" dirty="0" smtClean="0"/>
              <a:t>同时非常多的</a:t>
            </a:r>
            <a:r>
              <a:rPr lang="en-US" altLang="zh-CN" dirty="0" smtClean="0"/>
              <a:t>PHP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程序员选择</a:t>
            </a:r>
            <a:r>
              <a:rPr lang="zh-CN" altLang="en-US" baseline="0" dirty="0" smtClean="0"/>
              <a:t>了自己在家工作，做</a:t>
            </a:r>
            <a:r>
              <a:rPr lang="zh-CN" altLang="en-US" baseline="0" dirty="0" smtClean="0"/>
              <a:t>自由职业者。</a:t>
            </a:r>
            <a:endParaRPr lang="en-US" dirty="0" smtClean="0"/>
          </a:p>
          <a:p>
            <a:pPr>
              <a:defRPr sz="3000"/>
            </a:pPr>
            <a:r>
              <a:rPr dirty="0" err="1" smtClean="0"/>
              <a:t>在家接活</a:t>
            </a:r>
            <a:r>
              <a:rPr dirty="0" err="1"/>
              <a:t>，或者做自己喜欢的项目</a:t>
            </a:r>
            <a:r>
              <a:rPr dirty="0"/>
              <a:t>。 </a:t>
            </a:r>
            <a:r>
              <a:rPr lang="zh-CN" altLang="en-US" dirty="0" smtClean="0"/>
              <a:t>在网上</a:t>
            </a:r>
            <a:r>
              <a:rPr dirty="0" err="1" smtClean="0"/>
              <a:t>接活的网站</a:t>
            </a:r>
            <a:r>
              <a:rPr lang="zh-CN" altLang="en-US" dirty="0" smtClean="0"/>
              <a:t>很多</a:t>
            </a:r>
            <a:r>
              <a:rPr dirty="0" smtClean="0"/>
              <a:t>：</a:t>
            </a:r>
            <a:r>
              <a:rPr dirty="0" err="1" smtClean="0"/>
              <a:t>威客</a:t>
            </a:r>
            <a:r>
              <a:rPr lang="zh-CN" altLang="en-US" dirty="0" smtClean="0"/>
              <a:t>网</a:t>
            </a:r>
            <a:r>
              <a:rPr dirty="0" smtClean="0"/>
              <a:t>，</a:t>
            </a:r>
            <a:r>
              <a:rPr dirty="0" err="1" smtClean="0"/>
              <a:t>猪八戒</a:t>
            </a:r>
            <a:r>
              <a:rPr lang="zh-CN" altLang="en-US" dirty="0" smtClean="0"/>
              <a:t>，淘宝，</a:t>
            </a:r>
            <a:r>
              <a:rPr lang="en-US" altLang="zh-CN" dirty="0" smtClean="0"/>
              <a:t>58</a:t>
            </a:r>
            <a:r>
              <a:rPr dirty="0" smtClean="0"/>
              <a:t>等</a:t>
            </a:r>
            <a:r>
              <a:rPr lang="zh-CN" altLang="en-US" dirty="0" smtClean="0"/>
              <a:t>有接不完的活。</a:t>
            </a:r>
            <a:endParaRPr dirty="0"/>
          </a:p>
          <a:p>
            <a:pPr>
              <a:defRPr sz="3000"/>
            </a:pPr>
            <a:endParaRPr dirty="0"/>
          </a:p>
          <a:p>
            <a:pPr>
              <a:defRPr sz="3000"/>
            </a:pPr>
            <a:r>
              <a:rPr dirty="0" smtClean="0"/>
              <a:t>大家是否听说过</a:t>
            </a:r>
            <a:r>
              <a:rPr dirty="0"/>
              <a:t>：好123？ </a:t>
            </a:r>
            <a:r>
              <a:rPr dirty="0" err="1"/>
              <a:t>他以多少价格</a:t>
            </a:r>
            <a:r>
              <a:rPr dirty="0"/>
              <a:t>？</a:t>
            </a:r>
            <a:r>
              <a:rPr dirty="0" err="1"/>
              <a:t>卖给了百度</a:t>
            </a:r>
            <a:r>
              <a:rPr dirty="0"/>
              <a:t>？ 5000万+百度股权 </a:t>
            </a:r>
          </a:p>
          <a:p>
            <a:pPr>
              <a:defRPr sz="3000"/>
            </a:pPr>
            <a:r>
              <a:rPr dirty="0" err="1" smtClean="0"/>
              <a:t>李兴平</a:t>
            </a:r>
            <a:r>
              <a:rPr dirty="0" smtClean="0"/>
              <a:t> </a:t>
            </a:r>
            <a:r>
              <a:rPr dirty="0"/>
              <a:t>1999年创建的 好123 </a:t>
            </a:r>
            <a:r>
              <a:rPr dirty="0" err="1"/>
              <a:t>网址导航</a:t>
            </a:r>
            <a:r>
              <a:rPr dirty="0"/>
              <a:t>。   </a:t>
            </a:r>
          </a:p>
          <a:p>
            <a:pPr>
              <a:defRPr sz="3000"/>
            </a:pPr>
            <a:endParaRPr dirty="0"/>
          </a:p>
          <a:p>
            <a:pPr>
              <a:defRPr sz="3000"/>
            </a:pPr>
            <a:r>
              <a:rPr dirty="0" err="1" smtClean="0"/>
              <a:t>手机之家</a:t>
            </a:r>
            <a:r>
              <a:rPr dirty="0" err="1"/>
              <a:t>：高春辉的个人网站</a:t>
            </a:r>
            <a:r>
              <a:rPr dirty="0"/>
              <a:t> </a:t>
            </a:r>
            <a:r>
              <a:rPr dirty="0" smtClean="0"/>
              <a:t>180</a:t>
            </a:r>
            <a:r>
              <a:rPr dirty="0"/>
              <a:t>万美元 </a:t>
            </a:r>
            <a:r>
              <a:rPr dirty="0" err="1"/>
              <a:t>出售了</a:t>
            </a:r>
            <a:r>
              <a:rPr dirty="0"/>
              <a:t> 51%的股份。 </a:t>
            </a:r>
            <a:endParaRPr lang="en-US" dirty="0" smtClean="0"/>
          </a:p>
          <a:p>
            <a:pPr>
              <a:defRPr sz="3000"/>
            </a:pPr>
            <a:r>
              <a:rPr lang="zh-CN" altLang="en-US" dirty="0" smtClean="0"/>
              <a:t>其他的成功个人网站还非常多。这两个只是最具代表性的两个。</a:t>
            </a:r>
            <a:r>
              <a:rPr lang="en-US" altLang="zh-CN" dirty="0" err="1" smtClean="0"/>
              <a:t>Facebook</a:t>
            </a:r>
            <a:r>
              <a:rPr lang="en-US" altLang="zh-CN" dirty="0" smtClean="0"/>
              <a:t> </a:t>
            </a:r>
            <a:r>
              <a:rPr lang="zh-CN" altLang="en-US" dirty="0" smtClean="0"/>
              <a:t>也是扎克伯格在学校业余时间做的网站。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3" name="Shape 2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000"/>
            </a:pPr>
            <a:r>
              <a:rPr lang="zh-CN" altLang="en-US" dirty="0" smtClean="0"/>
              <a:t>我们了解了 作为</a:t>
            </a:r>
            <a:r>
              <a:rPr lang="en-US" altLang="zh-CN" dirty="0" smtClean="0"/>
              <a:t>PHP</a:t>
            </a:r>
            <a:r>
              <a:rPr lang="zh-CN" altLang="en-US" dirty="0" smtClean="0"/>
              <a:t>从业者未来发展前景非常的广阔和自由。那么他是否适合我呢？</a:t>
            </a:r>
            <a:endParaRPr lang="en-US" dirty="0" smtClean="0"/>
          </a:p>
          <a:p>
            <a:pPr>
              <a:defRPr sz="3000"/>
            </a:pPr>
            <a:r>
              <a:rPr lang="en-US" dirty="0" smtClean="0"/>
              <a:t>1</a:t>
            </a:r>
            <a:r>
              <a:rPr lang="zh-CN" altLang="en-US" dirty="0" smtClean="0"/>
              <a:t>）</a:t>
            </a:r>
            <a:r>
              <a:rPr dirty="0" err="1" smtClean="0"/>
              <a:t>大学生刚刚毕业的时候</a:t>
            </a:r>
            <a:r>
              <a:rPr dirty="0" err="1"/>
              <a:t>，可能会比较迷茫</a:t>
            </a:r>
            <a:r>
              <a:rPr dirty="0"/>
              <a:t>。 </a:t>
            </a:r>
          </a:p>
          <a:p>
            <a:pPr>
              <a:defRPr sz="3000"/>
            </a:pPr>
            <a:r>
              <a:rPr dirty="0" err="1" smtClean="0"/>
              <a:t>不知道自己能做什么</a:t>
            </a:r>
            <a:r>
              <a:rPr dirty="0"/>
              <a:t>？ </a:t>
            </a:r>
            <a:r>
              <a:rPr dirty="0" err="1"/>
              <a:t>能力不足，经验不足</a:t>
            </a:r>
            <a:r>
              <a:rPr dirty="0"/>
              <a:t>。</a:t>
            </a:r>
            <a:r>
              <a:rPr dirty="0" err="1"/>
              <a:t>到底应该选择什么方向</a:t>
            </a:r>
            <a:r>
              <a:rPr dirty="0"/>
              <a:t>？ </a:t>
            </a:r>
          </a:p>
          <a:p>
            <a:pPr>
              <a:defRPr sz="3000"/>
            </a:pPr>
            <a:r>
              <a:rPr dirty="0" err="1" smtClean="0"/>
              <a:t>往往可能会走一条自己并不喜欢的路</a:t>
            </a:r>
            <a:r>
              <a:rPr dirty="0"/>
              <a:t>。</a:t>
            </a:r>
            <a:r>
              <a:rPr dirty="0" err="1"/>
              <a:t>从事自己并不热爱的行业</a:t>
            </a:r>
            <a:r>
              <a:rPr dirty="0"/>
              <a:t>。 </a:t>
            </a:r>
          </a:p>
          <a:p>
            <a:pPr>
              <a:defRPr sz="3000"/>
            </a:pPr>
            <a:endParaRPr dirty="0"/>
          </a:p>
          <a:p>
            <a:pPr>
              <a:defRPr sz="3000"/>
            </a:pPr>
            <a:r>
              <a:rPr lang="zh-CN" altLang="en-US" dirty="0" smtClean="0"/>
              <a:t>如果</a:t>
            </a:r>
            <a:r>
              <a:rPr dirty="0" err="1" smtClean="0"/>
              <a:t>不知如何选择时</a:t>
            </a:r>
            <a:r>
              <a:rPr dirty="0" smtClean="0"/>
              <a:t>：</a:t>
            </a:r>
            <a:r>
              <a:rPr lang="zh-CN" altLang="en-US" dirty="0" smtClean="0"/>
              <a:t>我给大家的建议是问自己</a:t>
            </a:r>
            <a:r>
              <a:rPr dirty="0" err="1" smtClean="0"/>
              <a:t>三个问题</a:t>
            </a:r>
            <a:r>
              <a:rPr dirty="0" err="1"/>
              <a:t>：想要什么</a:t>
            </a:r>
            <a:r>
              <a:rPr dirty="0"/>
              <a:t>？</a:t>
            </a:r>
            <a:r>
              <a:rPr dirty="0" err="1"/>
              <a:t>愿意付出多少（努力和代价</a:t>
            </a:r>
            <a:r>
              <a:rPr dirty="0"/>
              <a:t>）？</a:t>
            </a:r>
            <a:r>
              <a:rPr dirty="0" err="1"/>
              <a:t>具备多少</a:t>
            </a:r>
            <a:r>
              <a:rPr dirty="0"/>
              <a:t>？ </a:t>
            </a:r>
          </a:p>
          <a:p>
            <a:pPr>
              <a:defRPr sz="3000"/>
            </a:pPr>
            <a:r>
              <a:rPr lang="zh-CN" altLang="en-US" dirty="0" smtClean="0"/>
              <a:t>有没有玩</a:t>
            </a:r>
            <a:r>
              <a:rPr dirty="0" err="1" smtClean="0"/>
              <a:t>英雄联盟</a:t>
            </a:r>
            <a:r>
              <a:rPr lang="zh-CN" altLang="en-US" dirty="0" smtClean="0"/>
              <a:t>顾不上吃饭的？通宵的？为什么因为你有极大的兴趣。促使你的身体愿意为这件事情付出。</a:t>
            </a:r>
            <a:endParaRPr lang="en-US" altLang="zh-CN" dirty="0" smtClean="0"/>
          </a:p>
          <a:p>
            <a:pPr>
              <a:defRPr sz="3000"/>
            </a:pPr>
            <a:r>
              <a:rPr dirty="0" err="1" smtClean="0"/>
              <a:t>同样选择定位和方向的时候</a:t>
            </a:r>
            <a:r>
              <a:rPr dirty="0" err="1"/>
              <a:t>，也要尽可能选择自己感兴趣的方向</a:t>
            </a:r>
            <a:r>
              <a:rPr dirty="0"/>
              <a:t>。 </a:t>
            </a:r>
            <a:endParaRPr lang="en-US" dirty="0" smtClean="0"/>
          </a:p>
          <a:p>
            <a:pPr>
              <a:defRPr sz="3000"/>
            </a:pPr>
            <a:r>
              <a:rPr lang="zh-CN" altLang="en-US" dirty="0" smtClean="0"/>
              <a:t>你想你</a:t>
            </a:r>
            <a:r>
              <a:rPr lang="zh-CN" altLang="en-US" dirty="0" smtClean="0"/>
              <a:t>上班天天怨天尤人，</a:t>
            </a:r>
            <a:r>
              <a:rPr lang="zh-CN" altLang="en-US" dirty="0" smtClean="0"/>
              <a:t>别人上班想打了鸡血一样可以不用吃饭，不用交女朋友，你怎么和人家竞争？</a:t>
            </a:r>
            <a:endParaRPr dirty="0"/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/>
            </a:pPr>
            <a:endParaRPr lang="en-US" altLang="zh-CN" dirty="0" smtClean="0"/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/>
            </a:pPr>
            <a:r>
              <a:rPr lang="zh-CN" altLang="en-US" dirty="0" smtClean="0"/>
              <a:t>一</a:t>
            </a:r>
            <a:r>
              <a:rPr lang="zh-CN" altLang="en-US" dirty="0" smtClean="0"/>
              <a:t>个不被别人质疑的方向，是不值得我们去全力以赴的。世界上所有人都走相同的路，世界就停止发展了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/>
            </a:pPr>
            <a:r>
              <a:rPr lang="zh-CN" altLang="en-US" dirty="0" smtClean="0"/>
              <a:t>所以我非常支持大家坚持自己感兴趣的方向，但要：</a:t>
            </a:r>
            <a:r>
              <a:rPr lang="en-US" altLang="zh-CN" dirty="0" smtClean="0"/>
              <a:t>1</a:t>
            </a:r>
            <a:r>
              <a:rPr lang="zh-CN" altLang="en-US" dirty="0" smtClean="0"/>
              <a:t>努力付出，</a:t>
            </a:r>
            <a:r>
              <a:rPr lang="en-US" altLang="zh-CN" dirty="0" smtClean="0"/>
              <a:t>2</a:t>
            </a:r>
            <a:r>
              <a:rPr lang="zh-CN" altLang="en-US" dirty="0" smtClean="0"/>
              <a:t>承担代价。 </a:t>
            </a:r>
          </a:p>
          <a:p>
            <a:pPr>
              <a:defRPr sz="3000"/>
            </a:pPr>
            <a:endParaRPr dirty="0"/>
          </a:p>
          <a:p>
            <a:pPr>
              <a:defRPr sz="3000"/>
            </a:pPr>
            <a:r>
              <a:rPr lang="en-US" dirty="0" smtClean="0"/>
              <a:t>2</a:t>
            </a:r>
            <a:r>
              <a:rPr lang="zh-CN" altLang="en-US" dirty="0" smtClean="0"/>
              <a:t>）看下</a:t>
            </a:r>
            <a:r>
              <a:rPr lang="en-US" altLang="zh-CN" dirty="0" err="1" smtClean="0"/>
              <a:t>php</a:t>
            </a:r>
            <a:r>
              <a:rPr dirty="0" err="1" smtClean="0"/>
              <a:t>能做哪些事情</a:t>
            </a:r>
            <a:r>
              <a:rPr dirty="0"/>
              <a:t>？</a:t>
            </a:r>
            <a:r>
              <a:rPr dirty="0" err="1" smtClean="0"/>
              <a:t>是否</a:t>
            </a:r>
            <a:r>
              <a:rPr lang="zh-CN" altLang="en-US" dirty="0" smtClean="0"/>
              <a:t>有我们感兴趣的</a:t>
            </a:r>
            <a:r>
              <a:rPr dirty="0" err="1" smtClean="0"/>
              <a:t>方向</a:t>
            </a:r>
            <a:r>
              <a:rPr dirty="0"/>
              <a:t>。 </a:t>
            </a:r>
          </a:p>
          <a:p>
            <a:pPr>
              <a:defRPr sz="3000"/>
            </a:pPr>
            <a:endParaRPr dirty="0"/>
          </a:p>
          <a:p>
            <a:pPr>
              <a:defRPr sz="3000"/>
            </a:pPr>
            <a:r>
              <a:rPr dirty="0" err="1" smtClean="0"/>
              <a:t>网站应用</a:t>
            </a:r>
            <a:r>
              <a:rPr dirty="0" err="1"/>
              <a:t>：几乎全部搞定，上面已经介绍过了</a:t>
            </a:r>
            <a:r>
              <a:rPr dirty="0"/>
              <a:t>。 </a:t>
            </a:r>
            <a:r>
              <a:rPr lang="zh-CN" altLang="en-US" dirty="0" smtClean="0"/>
              <a:t>你所访问过的几乎所有网站或者社区论坛。</a:t>
            </a:r>
            <a:endParaRPr dirty="0"/>
          </a:p>
          <a:p>
            <a:pPr>
              <a:defRPr sz="3000"/>
            </a:pPr>
            <a:r>
              <a:rPr dirty="0" err="1" smtClean="0"/>
              <a:t>网页游戏的后台开发</a:t>
            </a:r>
            <a:r>
              <a:rPr dirty="0"/>
              <a:t>。</a:t>
            </a:r>
            <a:r>
              <a:rPr dirty="0" err="1"/>
              <a:t>棋牌类游戏，策略类游戏，回合制的游戏（没有实时反馈的游戏都可以</a:t>
            </a:r>
            <a:r>
              <a:rPr dirty="0"/>
              <a:t>。） </a:t>
            </a:r>
          </a:p>
          <a:p>
            <a:pPr>
              <a:defRPr sz="3000"/>
            </a:pPr>
            <a:r>
              <a:rPr dirty="0"/>
              <a:t>     </a:t>
            </a:r>
            <a:r>
              <a:rPr dirty="0" err="1"/>
              <a:t>比如：QQ农场，QQ超市等</a:t>
            </a:r>
            <a:r>
              <a:rPr dirty="0"/>
              <a:t>。</a:t>
            </a:r>
            <a:r>
              <a:rPr dirty="0" err="1"/>
              <a:t>开心消消乐（PHP提供后台</a:t>
            </a:r>
            <a:r>
              <a:rPr dirty="0"/>
              <a:t>） </a:t>
            </a:r>
          </a:p>
          <a:p>
            <a:pPr>
              <a:defRPr sz="3000"/>
            </a:pPr>
            <a:r>
              <a:rPr dirty="0" err="1" smtClean="0"/>
              <a:t>移动端游戏的后台开发</a:t>
            </a:r>
            <a:r>
              <a:rPr dirty="0" smtClean="0"/>
              <a:t>。</a:t>
            </a:r>
            <a:r>
              <a:rPr lang="zh-CN" altLang="en-US" dirty="0" smtClean="0"/>
              <a:t>如同上面的网页游戏，只是移动端的发展是趋势。</a:t>
            </a:r>
            <a:endParaRPr dirty="0"/>
          </a:p>
          <a:p>
            <a:pPr>
              <a:defRPr sz="3000"/>
            </a:pPr>
            <a:r>
              <a:rPr dirty="0" err="1" smtClean="0"/>
              <a:t>手机应用的后台开发</a:t>
            </a:r>
            <a:r>
              <a:rPr dirty="0"/>
              <a:t>。</a:t>
            </a:r>
            <a:r>
              <a:rPr dirty="0" err="1"/>
              <a:t>理财，手机，汽车，电商都没问题</a:t>
            </a:r>
            <a:r>
              <a:rPr dirty="0"/>
              <a:t>。 </a:t>
            </a:r>
          </a:p>
          <a:p>
            <a:pPr>
              <a:defRPr sz="3000"/>
            </a:pPr>
            <a:r>
              <a:rPr dirty="0"/>
              <a:t>  </a:t>
            </a:r>
            <a:r>
              <a:rPr lang="en-US" baseline="0" dirty="0" smtClean="0"/>
              <a:t>   </a:t>
            </a:r>
            <a:r>
              <a:rPr dirty="0" err="1" smtClean="0"/>
              <a:t>今日头条</a:t>
            </a:r>
            <a:r>
              <a:rPr dirty="0" err="1"/>
              <a:t>，新浪微博，学习类软件（背单词</a:t>
            </a:r>
            <a:r>
              <a:rPr dirty="0"/>
              <a:t>），</a:t>
            </a:r>
            <a:r>
              <a:rPr dirty="0" err="1"/>
              <a:t>音乐类网站</a:t>
            </a:r>
            <a:r>
              <a:rPr/>
              <a:t> </a:t>
            </a:r>
            <a:r>
              <a:rPr smtClean="0"/>
              <a:t>瓜子二手车</a:t>
            </a:r>
            <a:r>
              <a:rPr dirty="0" err="1"/>
              <a:t>，金融理财更多</a:t>
            </a:r>
            <a:r>
              <a:rPr dirty="0"/>
              <a:t> </a:t>
            </a:r>
          </a:p>
          <a:p>
            <a:pPr>
              <a:defRPr sz="3000"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9" name="Shape 2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1)</a:t>
            </a:r>
            <a:r>
              <a:rPr dirty="0" smtClean="0"/>
              <a:t>像 </a:t>
            </a:r>
            <a:r>
              <a:rPr dirty="0"/>
              <a:t>java c </a:t>
            </a:r>
            <a:r>
              <a:rPr dirty="0" err="1"/>
              <a:t>语言一样，也是一门编程语言</a:t>
            </a:r>
            <a:r>
              <a:rPr dirty="0"/>
              <a:t>。</a:t>
            </a:r>
          </a:p>
          <a:p>
            <a:r>
              <a:rPr dirty="0"/>
              <a:t>   </a:t>
            </a:r>
            <a:r>
              <a:rPr dirty="0" err="1" smtClean="0"/>
              <a:t>但最重要的</a:t>
            </a:r>
            <a:r>
              <a:rPr dirty="0" err="1"/>
              <a:t>，我们首先要知道</a:t>
            </a:r>
            <a:r>
              <a:rPr dirty="0"/>
              <a:t> </a:t>
            </a:r>
            <a:r>
              <a:rPr dirty="0" err="1"/>
              <a:t>php</a:t>
            </a:r>
            <a:r>
              <a:rPr dirty="0"/>
              <a:t> </a:t>
            </a:r>
            <a:r>
              <a:rPr dirty="0" err="1"/>
              <a:t>是一门</a:t>
            </a:r>
            <a:r>
              <a:rPr dirty="0"/>
              <a:t> Web </a:t>
            </a:r>
            <a:r>
              <a:rPr dirty="0" err="1"/>
              <a:t>开发语言</a:t>
            </a:r>
            <a:r>
              <a:rPr dirty="0"/>
              <a:t>。 </a:t>
            </a:r>
          </a:p>
          <a:p>
            <a:r>
              <a:rPr dirty="0"/>
              <a:t>   </a:t>
            </a:r>
            <a:r>
              <a:rPr dirty="0" err="1" smtClean="0"/>
              <a:t>也就是专门针对互联网领域</a:t>
            </a:r>
            <a:r>
              <a:rPr dirty="0"/>
              <a:t>。</a:t>
            </a:r>
            <a:r>
              <a:rPr dirty="0" err="1"/>
              <a:t>开发构建互联网和移动互联网的产品</a:t>
            </a:r>
            <a:r>
              <a:rPr dirty="0"/>
              <a:t>。 </a:t>
            </a:r>
          </a:p>
          <a:p>
            <a:r>
              <a:rPr dirty="0"/>
              <a:t>   </a:t>
            </a:r>
            <a:r>
              <a:rPr dirty="0" smtClean="0"/>
              <a:t>PHP </a:t>
            </a:r>
            <a:r>
              <a:rPr dirty="0" err="1"/>
              <a:t>无论对于</a:t>
            </a:r>
            <a:r>
              <a:rPr dirty="0"/>
              <a:t> </a:t>
            </a:r>
            <a:r>
              <a:rPr dirty="0" err="1"/>
              <a:t>专业还是非专业来说，都是最容易学习掌握的语言</a:t>
            </a:r>
            <a:r>
              <a:rPr dirty="0"/>
              <a:t>。</a:t>
            </a:r>
            <a:r>
              <a:rPr dirty="0" err="1" smtClean="0"/>
              <a:t>并且</a:t>
            </a:r>
            <a:r>
              <a:rPr lang="zh-CN" altLang="en-US" dirty="0" smtClean="0"/>
              <a:t>高效</a:t>
            </a:r>
            <a:r>
              <a:rPr dirty="0" smtClean="0"/>
              <a:t>。 </a:t>
            </a:r>
            <a:endParaRPr dirty="0"/>
          </a:p>
          <a:p>
            <a:endParaRPr dirty="0"/>
          </a:p>
          <a:p>
            <a:r>
              <a:rPr lang="en-US" dirty="0" smtClean="0"/>
              <a:t>2)</a:t>
            </a:r>
            <a:r>
              <a:rPr dirty="0" err="1" smtClean="0"/>
              <a:t>到底有多少互联网产品是</a:t>
            </a:r>
            <a:r>
              <a:rPr dirty="0" err="1"/>
              <a:t>PHP开发的呢</a:t>
            </a:r>
            <a:r>
              <a:rPr dirty="0"/>
              <a:t>？</a:t>
            </a:r>
            <a:r>
              <a:rPr dirty="0" err="1"/>
              <a:t>有谁知道</a:t>
            </a:r>
            <a:r>
              <a:rPr dirty="0"/>
              <a:t>？ </a:t>
            </a:r>
          </a:p>
          <a:p>
            <a:r>
              <a:rPr dirty="0"/>
              <a:t>   </a:t>
            </a:r>
            <a:r>
              <a:rPr dirty="0" smtClean="0"/>
              <a:t> </a:t>
            </a:r>
            <a:r>
              <a:rPr dirty="0" err="1" smtClean="0"/>
              <a:t>很多</a:t>
            </a:r>
            <a:r>
              <a:rPr lang="zh-CN" altLang="en-US" dirty="0" smtClean="0"/>
              <a:t>世界</a:t>
            </a:r>
            <a:r>
              <a:rPr dirty="0" err="1" smtClean="0"/>
              <a:t>著名的大型网站</a:t>
            </a:r>
            <a:r>
              <a:rPr dirty="0" err="1"/>
              <a:t>（例如Facebook、Mediawiki维基百科等）都是基于PHP的</a:t>
            </a:r>
            <a:r>
              <a:rPr dirty="0"/>
              <a:t>。 </a:t>
            </a:r>
          </a:p>
          <a:p>
            <a:r>
              <a:rPr dirty="0"/>
              <a:t>    </a:t>
            </a:r>
            <a:r>
              <a:rPr dirty="0" err="1" smtClean="0"/>
              <a:t>国内的</a:t>
            </a:r>
            <a:r>
              <a:rPr dirty="0" err="1"/>
              <a:t>：百度，腾讯，淘宝，新浪都有采用PHP</a:t>
            </a:r>
            <a:r>
              <a:rPr dirty="0"/>
              <a:t> </a:t>
            </a:r>
          </a:p>
          <a:p>
            <a:r>
              <a:rPr dirty="0"/>
              <a:t>    </a:t>
            </a:r>
            <a:r>
              <a:rPr dirty="0" err="1" smtClean="0"/>
              <a:t>而成功的</a:t>
            </a:r>
            <a:r>
              <a:rPr dirty="0" smtClean="0"/>
              <a:t> </a:t>
            </a:r>
            <a:r>
              <a:rPr dirty="0" err="1"/>
              <a:t>Java网站却寥寥无几</a:t>
            </a:r>
            <a:r>
              <a:rPr dirty="0"/>
              <a:t>。java </a:t>
            </a:r>
            <a:r>
              <a:rPr dirty="0" err="1"/>
              <a:t>更多的用来开发企业管理系统</a:t>
            </a:r>
            <a:r>
              <a:rPr dirty="0"/>
              <a:t>。 </a:t>
            </a:r>
          </a:p>
          <a:p>
            <a:endParaRPr dirty="0"/>
          </a:p>
          <a:p>
            <a:r>
              <a:rPr lang="en-US" dirty="0" smtClean="0"/>
              <a:t>3)</a:t>
            </a:r>
            <a:r>
              <a:rPr dirty="0" smtClean="0"/>
              <a:t>目前全球</a:t>
            </a:r>
            <a:r>
              <a:rPr dirty="0"/>
              <a:t>5000万互联网网站中，有60%以上使用着PHP技术，远超过java;.net </a:t>
            </a:r>
          </a:p>
          <a:p>
            <a:r>
              <a:rPr dirty="0"/>
              <a:t>     全球排名前50的网站中 有40%选择了PHP技术，.net 16%左右。 </a:t>
            </a:r>
          </a:p>
          <a:p>
            <a:r>
              <a:rPr dirty="0"/>
              <a:t>     </a:t>
            </a:r>
            <a:r>
              <a:rPr dirty="0" err="1"/>
              <a:t>使用最多的开发语言，长期占据最受欢迎的前几名</a:t>
            </a:r>
            <a:r>
              <a:rPr dirty="0"/>
              <a:t> </a:t>
            </a:r>
          </a:p>
          <a:p>
            <a:endParaRPr dirty="0"/>
          </a:p>
          <a:p>
            <a:r>
              <a:rPr dirty="0"/>
              <a:t>     </a:t>
            </a:r>
            <a:r>
              <a:rPr dirty="0" err="1"/>
              <a:t>在国际上LAMP（Linux+Apache+Mysql+Php</a:t>
            </a:r>
            <a:r>
              <a:rPr dirty="0" smtClean="0"/>
              <a:t>）</a:t>
            </a:r>
            <a:r>
              <a:rPr lang="zh-CN" altLang="en-US" dirty="0" smtClean="0"/>
              <a:t>也就是</a:t>
            </a:r>
            <a:r>
              <a:rPr lang="en-US" altLang="zh-CN" dirty="0" smtClean="0"/>
              <a:t>PHP</a:t>
            </a:r>
            <a:r>
              <a:rPr lang="zh-CN" altLang="en-US" dirty="0" smtClean="0"/>
              <a:t>配套长期</a:t>
            </a:r>
            <a:r>
              <a:rPr dirty="0" err="1" smtClean="0"/>
              <a:t>占领了统治地位</a:t>
            </a:r>
            <a:r>
              <a:rPr dirty="0" smtClean="0"/>
              <a:t> </a:t>
            </a:r>
            <a:endParaRPr dirty="0"/>
          </a:p>
          <a:p>
            <a:r>
              <a:rPr dirty="0"/>
              <a:t>     </a:t>
            </a:r>
            <a:r>
              <a:rPr dirty="0" err="1"/>
              <a:t>微软的一套.net</a:t>
            </a:r>
            <a:r>
              <a:rPr dirty="0"/>
              <a:t> </a:t>
            </a:r>
            <a:r>
              <a:rPr dirty="0" err="1"/>
              <a:t>架构</a:t>
            </a:r>
            <a:r>
              <a:rPr dirty="0"/>
              <a:t> windows Server  </a:t>
            </a:r>
            <a:r>
              <a:rPr dirty="0" err="1"/>
              <a:t>无论性能还是，使用成本，易用性，都不具备优势</a:t>
            </a:r>
            <a:r>
              <a:rPr dirty="0"/>
              <a:t> </a:t>
            </a:r>
          </a:p>
          <a:p>
            <a:r>
              <a:rPr dirty="0"/>
              <a:t>    </a:t>
            </a:r>
            <a:r>
              <a:rPr lang="en-US" dirty="0" smtClean="0"/>
              <a:t> </a:t>
            </a:r>
            <a:r>
              <a:rPr dirty="0" err="1" smtClean="0"/>
              <a:t>因为众所周知中国市场的特殊性</a:t>
            </a:r>
            <a:r>
              <a:rPr dirty="0"/>
              <a:t>。</a:t>
            </a:r>
            <a:r>
              <a:rPr dirty="0" err="1"/>
              <a:t>.net</a:t>
            </a:r>
            <a:r>
              <a:rPr dirty="0"/>
              <a:t> </a:t>
            </a:r>
            <a:r>
              <a:rPr dirty="0" err="1"/>
              <a:t>占有一定比例</a:t>
            </a:r>
            <a:r>
              <a:rPr dirty="0"/>
              <a:t>。</a:t>
            </a:r>
            <a:r>
              <a:rPr dirty="0" err="1"/>
              <a:t>但是有名的网站，几乎没有</a:t>
            </a:r>
            <a:r>
              <a:rPr dirty="0"/>
              <a:t> windows </a:t>
            </a:r>
            <a:r>
              <a:rPr dirty="0" err="1"/>
              <a:t>系统</a:t>
            </a:r>
            <a:r>
              <a:rPr dirty="0"/>
              <a:t>。 </a:t>
            </a:r>
          </a:p>
          <a:p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先要了解一下</a:t>
            </a:r>
            <a:r>
              <a:rPr lang="en-US" altLang="zh-CN" dirty="0" smtClean="0"/>
              <a:t>《</a:t>
            </a:r>
            <a:r>
              <a:rPr lang="zh-CN" altLang="en-US" dirty="0" smtClean="0"/>
              <a:t>我赢职</a:t>
            </a:r>
            <a:r>
              <a:rPr lang="zh-CN" altLang="en-US" dirty="0" smtClean="0"/>
              <a:t>场</a:t>
            </a:r>
            <a:r>
              <a:rPr lang="en-US" altLang="zh-CN" dirty="0" smtClean="0"/>
              <a:t>》 </a:t>
            </a:r>
            <a:r>
              <a:rPr lang="zh-CN" altLang="en-US" dirty="0" smtClean="0"/>
              <a:t>为</a:t>
            </a:r>
            <a:r>
              <a:rPr lang="zh-CN" altLang="en-US" dirty="0" smtClean="0"/>
              <a:t>学员提供的 </a:t>
            </a:r>
            <a:r>
              <a:rPr lang="en-US" altLang="zh-CN" dirty="0" smtClean="0"/>
              <a:t>PHP </a:t>
            </a:r>
            <a:r>
              <a:rPr lang="zh-CN" altLang="en-US" dirty="0" smtClean="0"/>
              <a:t>学习实战课程。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官网课程封面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7" name="Shape 3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课程目录，每一章里面都有若干小节和练习。</a:t>
            </a:r>
            <a:endParaRPr lang="en-US" dirty="0" smtClean="0"/>
          </a:p>
          <a:p>
            <a:r>
              <a:rPr dirty="0" smtClean="0"/>
              <a:t>DIV </a:t>
            </a:r>
            <a:r>
              <a:rPr dirty="0"/>
              <a:t>+ CSS </a:t>
            </a:r>
            <a:r>
              <a:rPr dirty="0" err="1"/>
              <a:t>方式构建网页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1" name="Shape 4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全面介绍构建网站后台使用的：LAMP平台  Linux + Apache + MySql + PHP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5" name="Shape 4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开发两个仿真的案例：林业局官网 属于CMS 内容发布系统</a:t>
            </a:r>
          </a:p>
          <a:p>
            <a:endParaRPr/>
          </a:p>
          <a:p>
            <a:r>
              <a:t>人事管理系统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9" name="Shape 4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网站前台效果占统治地位的脚本语言：javascript；微软的 JScript 只能用于 ie 浏览器，使用的已经很少了。 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5" name="Shape 41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两个快速开发框架。</a:t>
            </a:r>
          </a:p>
          <a:p>
            <a:r>
              <a:t>JQuery   基于javascript 的网页前端框架。使得前端开发变得更简单高效。</a:t>
            </a:r>
          </a:p>
          <a:p>
            <a:endParaRPr/>
          </a:p>
          <a:p>
            <a:r>
              <a:t>ThinkPHP 基于PHP的网站后端开发框架。他使我们网站的后台开发，同样也变得非常的简单高效。</a:t>
            </a:r>
          </a:p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4" name="Shape 2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作为</a:t>
            </a:r>
            <a:r>
              <a:rPr dirty="0" err="1" smtClean="0"/>
              <a:t>互联网王国里的霸主</a:t>
            </a:r>
            <a:r>
              <a:rPr dirty="0" smtClean="0"/>
              <a:t>。</a:t>
            </a:r>
            <a:r>
              <a:rPr lang="zh-CN" altLang="en-US" dirty="0" smtClean="0"/>
              <a:t>看一下</a:t>
            </a:r>
            <a:r>
              <a:rPr lang="en-US" altLang="zh-CN" dirty="0" err="1" smtClean="0"/>
              <a:t>php</a:t>
            </a:r>
            <a:r>
              <a:rPr lang="zh-CN" altLang="en-US" dirty="0" smtClean="0"/>
              <a:t>是什么，他有什么神奇之处？ 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9" name="Shape 4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课程最后我们还会去完成一个</a:t>
            </a:r>
            <a:r>
              <a:rPr dirty="0"/>
              <a:t> </a:t>
            </a:r>
            <a:r>
              <a:rPr dirty="0" err="1"/>
              <a:t>类似京东商城的</a:t>
            </a:r>
            <a:r>
              <a:rPr dirty="0"/>
              <a:t> </a:t>
            </a:r>
            <a:r>
              <a:rPr dirty="0" err="1"/>
              <a:t>大型的商城网站案例的开发</a:t>
            </a:r>
            <a:r>
              <a:rPr dirty="0"/>
              <a:t>。 </a:t>
            </a:r>
          </a:p>
          <a:p>
            <a:endParaRPr dirty="0"/>
          </a:p>
          <a:p>
            <a:r>
              <a:rPr lang="zh-CN" altLang="en-US" dirty="0" smtClean="0"/>
              <a:t>总共</a:t>
            </a:r>
            <a:r>
              <a:rPr lang="en-US" altLang="zh-CN" dirty="0" smtClean="0"/>
              <a:t>70</a:t>
            </a:r>
            <a:r>
              <a:rPr lang="zh-CN" altLang="en-US" dirty="0" smtClean="0"/>
              <a:t>章</a:t>
            </a:r>
            <a:r>
              <a:rPr dirty="0" err="1" smtClean="0"/>
              <a:t>所有课程完成之后</a:t>
            </a:r>
            <a:r>
              <a:rPr dirty="0" err="1"/>
              <a:t>，我们还会安排专门的职业发展老师，</a:t>
            </a:r>
            <a:r>
              <a:rPr dirty="0" err="1" smtClean="0"/>
              <a:t>为大家在这个行业的就业和未来发展做一对一的指导</a:t>
            </a:r>
            <a:r>
              <a:rPr dirty="0"/>
              <a:t>。</a:t>
            </a:r>
            <a:r>
              <a:rPr dirty="0" err="1"/>
              <a:t>直到帮助大家找到比较理想的工作岗位</a:t>
            </a:r>
            <a:r>
              <a:rPr dirty="0"/>
              <a:t>。</a:t>
            </a:r>
          </a:p>
          <a:p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3" name="Shape 2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简单和大家分享4个话题</a:t>
            </a:r>
            <a:r>
              <a:rPr dirty="0" smtClean="0"/>
              <a:t>：</a:t>
            </a:r>
            <a:endParaRPr lang="en-US" dirty="0" smtClean="0"/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1 </a:t>
            </a:r>
            <a:r>
              <a:rPr lang="zh-CN" altLang="en-US" dirty="0" smtClean="0"/>
              <a:t>前景如何？如果我掌握了</a:t>
            </a:r>
            <a:r>
              <a:rPr lang="en-US" altLang="zh-CN" dirty="0" smtClean="0"/>
              <a:t>PHP</a:t>
            </a:r>
            <a:r>
              <a:rPr lang="zh-CN" altLang="en-US" dirty="0" smtClean="0"/>
              <a:t>可以获得什么？</a:t>
            </a:r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 </a:t>
            </a:r>
            <a:r>
              <a:rPr lang="zh-CN" altLang="en-US" dirty="0" smtClean="0"/>
              <a:t>说说</a:t>
            </a:r>
            <a:r>
              <a:rPr lang="en-US" altLang="zh-CN" dirty="0" smtClean="0"/>
              <a:t>PHP</a:t>
            </a:r>
            <a:r>
              <a:rPr lang="zh-CN" altLang="en-US" dirty="0" smtClean="0"/>
              <a:t>是不是适合自己？同时对于刚刚毕业大学生怎么来确定自己的定位和方向。走出迷茫。给出一些建议。</a:t>
            </a:r>
          </a:p>
          <a:p>
            <a:r>
              <a:rPr lang="en-US" dirty="0" smtClean="0"/>
              <a:t>3</a:t>
            </a:r>
            <a:r>
              <a:rPr dirty="0" smtClean="0"/>
              <a:t> </a:t>
            </a:r>
            <a:r>
              <a:rPr lang="zh-CN" altLang="en-US" dirty="0" smtClean="0"/>
              <a:t>真正来了解一下 </a:t>
            </a:r>
            <a:r>
              <a:rPr dirty="0" err="1" smtClean="0"/>
              <a:t>php</a:t>
            </a:r>
            <a:r>
              <a:rPr dirty="0" smtClean="0"/>
              <a:t> </a:t>
            </a:r>
            <a:r>
              <a:rPr dirty="0" err="1"/>
              <a:t>是什么</a:t>
            </a:r>
            <a:r>
              <a:rPr dirty="0"/>
              <a:t>？</a:t>
            </a:r>
            <a:r>
              <a:rPr dirty="0" err="1"/>
              <a:t>他能用来做什么</a:t>
            </a:r>
            <a:r>
              <a:rPr dirty="0"/>
              <a:t>？</a:t>
            </a:r>
            <a:r>
              <a:rPr dirty="0" err="1"/>
              <a:t>都有谁在使用PHP</a:t>
            </a:r>
            <a:endParaRPr dirty="0"/>
          </a:p>
          <a:p>
            <a:r>
              <a:rPr dirty="0" smtClean="0"/>
              <a:t>4 </a:t>
            </a:r>
            <a:r>
              <a:rPr dirty="0" err="1"/>
              <a:t>简单介绍一下</a:t>
            </a:r>
            <a:r>
              <a:rPr dirty="0"/>
              <a:t> </a:t>
            </a:r>
            <a:r>
              <a:rPr lang="en-US" altLang="zh-CN" dirty="0" smtClean="0"/>
              <a:t>《</a:t>
            </a:r>
            <a:r>
              <a:rPr lang="zh-CN" altLang="en-US" dirty="0" smtClean="0"/>
              <a:t>我赢职场</a:t>
            </a:r>
            <a:r>
              <a:rPr lang="en-US" altLang="zh-CN" dirty="0" smtClean="0"/>
              <a:t>》</a:t>
            </a:r>
            <a:r>
              <a:rPr lang="zh-CN" altLang="en-US" dirty="0" smtClean="0"/>
              <a:t>提供给学员的</a:t>
            </a:r>
            <a:r>
              <a:rPr dirty="0" err="1" smtClean="0"/>
              <a:t>课程实战内容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9" name="Shape 3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000"/>
            </a:pPr>
            <a:r>
              <a:rPr lang="zh-CN" altLang="en-US" dirty="0" smtClean="0"/>
              <a:t>因为</a:t>
            </a:r>
            <a:r>
              <a:rPr lang="en-US" altLang="zh-CN" dirty="0" smtClean="0"/>
              <a:t>PHP</a:t>
            </a:r>
            <a:r>
              <a:rPr lang="zh-CN" altLang="en-US" dirty="0" smtClean="0"/>
              <a:t>具有简单</a:t>
            </a:r>
            <a:r>
              <a:rPr lang="zh-CN" altLang="en-US" dirty="0" smtClean="0"/>
              <a:t>高效，</a:t>
            </a:r>
            <a:r>
              <a:rPr lang="zh-CN" altLang="en-US" dirty="0" smtClean="0"/>
              <a:t>低成本的特性，</a:t>
            </a:r>
            <a:r>
              <a:rPr lang="zh-CN" altLang="en-US" dirty="0" smtClean="0"/>
              <a:t>因此是</a:t>
            </a:r>
            <a:r>
              <a:rPr dirty="0" err="1" smtClean="0"/>
              <a:t>企业</a:t>
            </a:r>
            <a:r>
              <a:rPr lang="zh-CN" altLang="en-US" dirty="0" smtClean="0"/>
              <a:t>的最</a:t>
            </a:r>
            <a:r>
              <a:rPr dirty="0" err="1" smtClean="0"/>
              <a:t>主要</a:t>
            </a:r>
            <a:r>
              <a:rPr lang="zh-CN" altLang="en-US" dirty="0" smtClean="0"/>
              <a:t>、最优的选择</a:t>
            </a:r>
            <a:r>
              <a:rPr dirty="0" smtClean="0"/>
              <a:t>：</a:t>
            </a:r>
            <a:r>
              <a:rPr lang="zh-CN" altLang="en-US" dirty="0" smtClean="0"/>
              <a:t>企业必须考虑这些因素，否则将</a:t>
            </a:r>
            <a:r>
              <a:rPr dirty="0" err="1" smtClean="0"/>
              <a:t>承担</a:t>
            </a:r>
            <a:r>
              <a:rPr lang="zh-CN" altLang="en-US" dirty="0" smtClean="0"/>
              <a:t>很</a:t>
            </a:r>
            <a:r>
              <a:rPr dirty="0" err="1" smtClean="0"/>
              <a:t>大的风险</a:t>
            </a:r>
            <a:r>
              <a:rPr dirty="0"/>
              <a:t>。</a:t>
            </a:r>
            <a:r>
              <a:rPr dirty="0" err="1"/>
              <a:t>因此PHP非常受欢迎</a:t>
            </a:r>
            <a:r>
              <a:rPr dirty="0"/>
              <a:t>。 </a:t>
            </a:r>
          </a:p>
          <a:p>
            <a:pPr>
              <a:defRPr sz="3000"/>
            </a:pPr>
            <a:r>
              <a:rPr dirty="0"/>
              <a:t>据统计供需比例甚至达到了1：40。</a:t>
            </a:r>
            <a:r>
              <a:rPr dirty="0" err="1"/>
              <a:t>严重的供不应求</a:t>
            </a:r>
            <a:r>
              <a:rPr dirty="0"/>
              <a:t>。</a:t>
            </a:r>
            <a:r>
              <a:rPr dirty="0" err="1"/>
              <a:t>只要学会，不可能找不到工作</a:t>
            </a:r>
            <a:r>
              <a:rPr dirty="0"/>
              <a:t>。 </a:t>
            </a:r>
          </a:p>
          <a:p>
            <a:pPr>
              <a:defRPr sz="3000"/>
            </a:pPr>
            <a:r>
              <a:rPr dirty="0" err="1"/>
              <a:t>随便从一家</a:t>
            </a:r>
            <a:r>
              <a:rPr dirty="0"/>
              <a:t> </a:t>
            </a:r>
            <a:r>
              <a:rPr dirty="0" err="1"/>
              <a:t>人才网站上搜索</a:t>
            </a:r>
            <a:r>
              <a:rPr dirty="0"/>
              <a:t>。</a:t>
            </a:r>
            <a:r>
              <a:rPr dirty="0" err="1"/>
              <a:t>初级php</a:t>
            </a:r>
            <a:r>
              <a:rPr dirty="0"/>
              <a:t> 6-10k 中级10-15 </a:t>
            </a:r>
            <a:r>
              <a:rPr dirty="0" err="1"/>
              <a:t>高级</a:t>
            </a:r>
            <a:r>
              <a:rPr dirty="0"/>
              <a:t> 15-30k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7" name="Shape 3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000"/>
            </a:pPr>
            <a:r>
              <a:rPr lang="zh-CN" altLang="en-US" dirty="0" smtClean="0"/>
              <a:t>左</a:t>
            </a:r>
            <a:r>
              <a:rPr dirty="0" err="1" smtClean="0"/>
              <a:t>上角是谷歌公司</a:t>
            </a:r>
            <a:r>
              <a:rPr lang="zh-CN" altLang="en-US" dirty="0" smtClean="0"/>
              <a:t>。</a:t>
            </a:r>
            <a:endParaRPr dirty="0"/>
          </a:p>
          <a:p>
            <a:pPr>
              <a:defRPr sz="3000"/>
            </a:pPr>
            <a:r>
              <a:rPr dirty="0" err="1"/>
              <a:t>右上角百度公司的办公空间</a:t>
            </a:r>
            <a:r>
              <a:rPr dirty="0"/>
              <a:t>。</a:t>
            </a:r>
          </a:p>
          <a:p>
            <a:pPr>
              <a:defRPr sz="3000"/>
            </a:pPr>
            <a:r>
              <a:rPr dirty="0" err="1" smtClean="0"/>
              <a:t>左下角谷歌茶水间</a:t>
            </a:r>
            <a:endParaRPr lang="en-US" dirty="0" smtClean="0"/>
          </a:p>
          <a:p>
            <a:pPr>
              <a:defRPr sz="3000"/>
            </a:pPr>
            <a:r>
              <a:rPr lang="zh-CN" altLang="en-US" dirty="0" smtClean="0"/>
              <a:t>右下角是小米公司，超长的滑梯。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3" name="Shape 3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000"/>
            </a:pPr>
            <a:r>
              <a:rPr lang="zh-CN" altLang="en-US" dirty="0" smtClean="0"/>
              <a:t>大家看下这些面孔是否认识？</a:t>
            </a:r>
            <a:endParaRPr lang="en-US" dirty="0" smtClean="0"/>
          </a:p>
          <a:p>
            <a:pPr>
              <a:defRPr sz="3000"/>
            </a:pPr>
            <a:r>
              <a:rPr dirty="0" smtClean="0"/>
              <a:t>1 </a:t>
            </a:r>
            <a:r>
              <a:rPr dirty="0" err="1"/>
              <a:t>百度：李彦宏</a:t>
            </a:r>
            <a:r>
              <a:rPr dirty="0"/>
              <a:t> 2 </a:t>
            </a:r>
            <a:r>
              <a:rPr dirty="0" err="1"/>
              <a:t>网易：丁磊</a:t>
            </a:r>
            <a:r>
              <a:rPr dirty="0"/>
              <a:t> </a:t>
            </a:r>
            <a:r>
              <a:rPr lang="en-US" dirty="0" smtClean="0"/>
              <a:t> </a:t>
            </a:r>
            <a:r>
              <a:rPr dirty="0" smtClean="0"/>
              <a:t>3</a:t>
            </a:r>
            <a:r>
              <a:rPr lang="en-US" dirty="0" smtClean="0"/>
              <a:t> </a:t>
            </a:r>
            <a:r>
              <a:rPr dirty="0" err="1" smtClean="0"/>
              <a:t>搜狐</a:t>
            </a:r>
            <a:r>
              <a:rPr dirty="0" err="1"/>
              <a:t>：</a:t>
            </a:r>
            <a:r>
              <a:rPr dirty="0" err="1" smtClean="0"/>
              <a:t>张朝阳</a:t>
            </a:r>
            <a:endParaRPr lang="en-US" dirty="0" smtClean="0"/>
          </a:p>
          <a:p>
            <a:pPr>
              <a:defRPr sz="3000"/>
            </a:pPr>
            <a:r>
              <a:rPr lang="en-US" baseline="0" dirty="0" smtClean="0"/>
              <a:t>    </a:t>
            </a:r>
            <a:r>
              <a:rPr lang="zh-CN" altLang="en-US" baseline="0" dirty="0" smtClean="0"/>
              <a:t>据说李彦宏非常喜欢植物。</a:t>
            </a:r>
            <a:r>
              <a:rPr dirty="0" smtClean="0"/>
              <a:t> </a:t>
            </a:r>
            <a:r>
              <a:rPr lang="zh-CN" altLang="en-US" dirty="0" smtClean="0"/>
              <a:t>但是对于动物挺下的了手。</a:t>
            </a:r>
            <a:endParaRPr lang="en-US" altLang="zh-CN" dirty="0" smtClean="0"/>
          </a:p>
          <a:p>
            <a:pPr>
              <a:defRPr sz="3000"/>
            </a:pPr>
            <a:endParaRPr lang="en-US" dirty="0" smtClean="0"/>
          </a:p>
          <a:p>
            <a:pPr>
              <a:defRPr sz="3000"/>
            </a:pPr>
            <a:r>
              <a:rPr dirty="0" smtClean="0"/>
              <a:t>4</a:t>
            </a:r>
            <a:r>
              <a:rPr lang="en-US" baseline="0" dirty="0" smtClean="0"/>
              <a:t> </a:t>
            </a:r>
            <a:r>
              <a:rPr dirty="0" err="1" smtClean="0"/>
              <a:t>腾讯</a:t>
            </a:r>
            <a:r>
              <a:rPr dirty="0" err="1"/>
              <a:t>：马化腾</a:t>
            </a:r>
            <a:r>
              <a:rPr dirty="0"/>
              <a:t> 5 360：周鸿祎 6 </a:t>
            </a:r>
            <a:r>
              <a:rPr dirty="0" err="1"/>
              <a:t>小米：</a:t>
            </a:r>
            <a:r>
              <a:rPr dirty="0" err="1" smtClean="0"/>
              <a:t>雷军</a:t>
            </a:r>
            <a:endParaRPr dirty="0"/>
          </a:p>
          <a:p>
            <a:pPr>
              <a:defRPr sz="3000"/>
            </a:pPr>
            <a:r>
              <a:rPr dirty="0" err="1"/>
              <a:t>问题：互联网企业家，高管，有哪些是</a:t>
            </a:r>
            <a:r>
              <a:rPr dirty="0"/>
              <a:t> </a:t>
            </a:r>
            <a:r>
              <a:rPr dirty="0" err="1"/>
              <a:t>技术出身</a:t>
            </a:r>
            <a:r>
              <a:rPr dirty="0"/>
              <a:t>？ </a:t>
            </a:r>
          </a:p>
          <a:p>
            <a:pPr>
              <a:defRPr sz="3000"/>
            </a:pPr>
            <a:endParaRPr lang="en-US" dirty="0" smtClean="0"/>
          </a:p>
          <a:p>
            <a:pPr>
              <a:defRPr sz="3000"/>
            </a:pPr>
            <a:r>
              <a:rPr dirty="0"/>
              <a:t>  </a:t>
            </a:r>
            <a:r>
              <a:rPr dirty="0" err="1"/>
              <a:t>谁知道</a:t>
            </a:r>
            <a:r>
              <a:rPr dirty="0"/>
              <a:t> </a:t>
            </a:r>
            <a:r>
              <a:rPr dirty="0" err="1"/>
              <a:t>那个不是技术出身</a:t>
            </a:r>
            <a:r>
              <a:rPr dirty="0"/>
              <a:t>？ </a:t>
            </a:r>
            <a:r>
              <a:rPr dirty="0" err="1"/>
              <a:t>马云</a:t>
            </a:r>
            <a:r>
              <a:rPr dirty="0"/>
              <a:t> </a:t>
            </a:r>
            <a:r>
              <a:rPr dirty="0" err="1"/>
              <a:t>外语</a:t>
            </a:r>
            <a:r>
              <a:rPr dirty="0"/>
              <a:t> </a:t>
            </a:r>
          </a:p>
          <a:p>
            <a:pPr>
              <a:defRPr sz="3000"/>
            </a:pPr>
            <a:endParaRPr dirty="0"/>
          </a:p>
          <a:p>
            <a:pPr>
              <a:defRPr sz="3000"/>
            </a:pPr>
            <a:r>
              <a:rPr lang="zh-CN" altLang="en-US" dirty="0" smtClean="0"/>
              <a:t>做技术的人都</a:t>
            </a:r>
            <a:r>
              <a:rPr dirty="0" err="1" smtClean="0"/>
              <a:t>一样喜欢运动</a:t>
            </a:r>
            <a:r>
              <a:rPr dirty="0" err="1"/>
              <a:t>，喜欢户外，喜欢玩</a:t>
            </a:r>
            <a:r>
              <a:rPr dirty="0"/>
              <a:t>。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3" name="Shape 3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000"/>
            </a:pPr>
            <a:r>
              <a:rPr lang="zh-CN" altLang="en-US" dirty="0" smtClean="0"/>
              <a:t>雨果*巴拉</a:t>
            </a:r>
            <a:r>
              <a:rPr lang="zh-CN" altLang="en-US" baseline="0" dirty="0" smtClean="0"/>
              <a:t>  前谷歌安卓产品全球副总裁  ；</a:t>
            </a:r>
            <a:r>
              <a:rPr lang="en-US" altLang="zh-CN" baseline="0" dirty="0" smtClean="0"/>
              <a:t>2013</a:t>
            </a:r>
            <a:r>
              <a:rPr lang="zh-CN" altLang="en-US" baseline="0" dirty="0" smtClean="0"/>
              <a:t>年加盟了小米公司，任小米全球副总裁。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3" name="Shape 3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000"/>
            </a:pPr>
            <a:r>
              <a:rPr lang="zh-CN" altLang="en-US" dirty="0" smtClean="0"/>
              <a:t>考虑两个问题：</a:t>
            </a:r>
            <a:endParaRPr lang="en-US" dirty="0" smtClean="0"/>
          </a:p>
          <a:p>
            <a:pPr>
              <a:defRPr sz="3000"/>
            </a:pPr>
            <a:r>
              <a:rPr dirty="0" smtClean="0"/>
              <a:t>1 </a:t>
            </a:r>
            <a:r>
              <a:rPr dirty="0" err="1" smtClean="0"/>
              <a:t>如果你是领导但不懂技术</a:t>
            </a:r>
            <a:r>
              <a:rPr lang="zh-CN" altLang="en-US" dirty="0" smtClean="0"/>
              <a:t>会是什么情况？</a:t>
            </a:r>
            <a:r>
              <a:rPr dirty="0" smtClean="0"/>
              <a:t>一个需要</a:t>
            </a:r>
            <a:r>
              <a:rPr lang="en-US" dirty="0" smtClean="0"/>
              <a:t>2</a:t>
            </a:r>
            <a:r>
              <a:rPr dirty="0" smtClean="0"/>
              <a:t>星期做完的事情</a:t>
            </a:r>
            <a:r>
              <a:rPr dirty="0"/>
              <a:t>，告诉你需要2月。</a:t>
            </a:r>
            <a:r>
              <a:rPr dirty="0" err="1"/>
              <a:t>被忽悠</a:t>
            </a:r>
            <a:r>
              <a:rPr dirty="0"/>
              <a:t>。 </a:t>
            </a:r>
          </a:p>
          <a:p>
            <a:pPr>
              <a:defRPr sz="3000"/>
            </a:pPr>
            <a:r>
              <a:rPr dirty="0" smtClean="0"/>
              <a:t>2 </a:t>
            </a:r>
            <a:r>
              <a:rPr dirty="0" err="1"/>
              <a:t>如果你是员工，面对一个完全无法沟通的领导还瞎指挥</a:t>
            </a:r>
            <a:r>
              <a:rPr dirty="0"/>
              <a:t>。</a:t>
            </a:r>
            <a:r>
              <a:rPr dirty="0" err="1"/>
              <a:t>什么感受</a:t>
            </a:r>
            <a:r>
              <a:rPr dirty="0"/>
              <a:t>？ </a:t>
            </a:r>
            <a:r>
              <a:rPr lang="zh-CN" altLang="en-US" dirty="0" smtClean="0"/>
              <a:t>崩溃。</a:t>
            </a:r>
            <a:endParaRPr dirty="0"/>
          </a:p>
          <a:p>
            <a:pPr>
              <a:defRPr sz="3000"/>
            </a:pPr>
            <a:endParaRPr dirty="0"/>
          </a:p>
          <a:p>
            <a:pPr>
              <a:defRPr sz="3000"/>
            </a:pPr>
            <a:r>
              <a:rPr dirty="0" err="1" smtClean="0"/>
              <a:t>所以在it</a:t>
            </a:r>
            <a:r>
              <a:rPr lang="zh-CN" altLang="en-US" dirty="0" smtClean="0"/>
              <a:t>行业</a:t>
            </a:r>
            <a:r>
              <a:rPr lang="en-US" dirty="0" smtClean="0"/>
              <a:t> </a:t>
            </a:r>
            <a:r>
              <a:rPr lang="zh-CN" altLang="en-US" dirty="0" smtClean="0"/>
              <a:t>互联网</a:t>
            </a:r>
            <a:r>
              <a:rPr dirty="0" err="1" smtClean="0"/>
              <a:t>行业，技术出身的人跟容易获得晋升，因为他对公司的产品细节更加了解</a:t>
            </a:r>
            <a:r>
              <a:rPr dirty="0" smtClean="0"/>
              <a:t>。 </a:t>
            </a:r>
          </a:p>
          <a:p>
            <a:pPr>
              <a:defRPr sz="3000"/>
            </a:pPr>
            <a:endParaRPr dirty="0"/>
          </a:p>
          <a:p>
            <a:pPr>
              <a:defRPr sz="3000"/>
            </a:pPr>
            <a:r>
              <a:rPr dirty="0" err="1" smtClean="0"/>
              <a:t>在我们的</a:t>
            </a:r>
            <a:r>
              <a:rPr dirty="0" err="1"/>
              <a:t>php</a:t>
            </a:r>
            <a:r>
              <a:rPr dirty="0"/>
              <a:t> </a:t>
            </a:r>
            <a:r>
              <a:rPr dirty="0" err="1"/>
              <a:t>培训最后一个阶段</a:t>
            </a:r>
            <a:r>
              <a:rPr dirty="0"/>
              <a:t>。</a:t>
            </a:r>
            <a:r>
              <a:rPr dirty="0" err="1" smtClean="0"/>
              <a:t>会专门安排</a:t>
            </a:r>
            <a:r>
              <a:rPr lang="zh-CN" altLang="en-US" dirty="0" smtClean="0"/>
              <a:t>就业指导和</a:t>
            </a:r>
            <a:r>
              <a:rPr dirty="0" err="1" smtClean="0"/>
              <a:t>职业实战培训</a:t>
            </a:r>
            <a:r>
              <a:rPr dirty="0"/>
              <a:t>。 </a:t>
            </a:r>
          </a:p>
          <a:p>
            <a:pPr>
              <a:defRPr sz="3000"/>
            </a:pPr>
            <a:r>
              <a:rPr dirty="0" err="1" smtClean="0"/>
              <a:t>讲授给大家如何来规划你未来的发展路线</a:t>
            </a:r>
            <a:r>
              <a:rPr dirty="0" err="1"/>
              <a:t>，</a:t>
            </a:r>
            <a:r>
              <a:rPr dirty="0" err="1" smtClean="0"/>
              <a:t>作为指南和参考</a:t>
            </a:r>
            <a:r>
              <a:rPr dirty="0" smtClean="0"/>
              <a:t>。 </a:t>
            </a:r>
            <a:endParaRPr dirty="0"/>
          </a:p>
          <a:p>
            <a:pPr>
              <a:defRPr sz="3000"/>
            </a:pPr>
            <a:endParaRPr dirty="0"/>
          </a:p>
          <a:p>
            <a:pPr>
              <a:defRPr sz="3000"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11" name="Shape 111"/>
          <p:cNvSpPr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2" name="Shape 1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20" name="Shape 12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1" name="Shape 1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0" name="Shape 1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38" name="Shape 138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9" name="Shape 1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57" name="Shape 1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172" name="Shape 172"/>
          <p:cNvSpPr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74" name="Shape 17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182" name="Shape 18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83" name="Shape 183"/>
          <p:cNvSpPr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84" name="Shape 1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92" name="Shape 19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93" name="Shape 1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01" name="Shape 201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02" name="Shape 20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210" name="Shape 210"/>
          <p:cNvSpPr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11" name="Shape 2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83" name="Shape 83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095176" y="6404292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yzc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tiff"/><Relationship Id="rId9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image3.jpeg" descr="Photo By Anthony DELANOIX"/>
          <p:cNvPicPr>
            <a:picLocks noChangeAspect="1"/>
          </p:cNvPicPr>
          <p:nvPr/>
        </p:nvPicPr>
        <p:blipFill>
          <a:blip r:embed="rId3" cstate="print">
            <a:extLst/>
          </a:blip>
          <a:srcRect t="15554"/>
          <a:stretch>
            <a:fillRect/>
          </a:stretch>
        </p:blipFill>
        <p:spPr>
          <a:xfrm>
            <a:off x="1" y="-1"/>
            <a:ext cx="12192001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Shape 221"/>
          <p:cNvSpPr/>
          <p:nvPr/>
        </p:nvSpPr>
        <p:spPr>
          <a:xfrm>
            <a:off x="-2" y="-1588"/>
            <a:ext cx="12192003" cy="6858001"/>
          </a:xfrm>
          <a:prstGeom prst="rect">
            <a:avLst/>
          </a:prstGeom>
          <a:solidFill>
            <a:srgbClr val="3B3838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2" name="pasted-image.tiff"/>
          <p:cNvPicPr>
            <a:picLocks noChangeAspect="1"/>
          </p:cNvPicPr>
          <p:nvPr/>
        </p:nvPicPr>
        <p:blipFill>
          <a:blip r:embed="rId4" cstate="print">
            <a:extLst/>
          </a:blip>
          <a:srcRect b="9841"/>
          <a:stretch>
            <a:fillRect/>
          </a:stretch>
        </p:blipFill>
        <p:spPr>
          <a:xfrm>
            <a:off x="726280" y="1665684"/>
            <a:ext cx="2737661" cy="3526481"/>
          </a:xfrm>
          <a:prstGeom prst="rect">
            <a:avLst/>
          </a:prstGeom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  <a:reflection stA="50000" endPos="40000" dir="5400000" sy="-100000" algn="bl" rotWithShape="0"/>
          </a:effectLst>
        </p:spPr>
      </p:pic>
      <p:pic>
        <p:nvPicPr>
          <p:cNvPr id="223" name="21641_p2-filtered.png"/>
          <p:cNvPicPr>
            <a:picLocks noChangeAspect="1"/>
          </p:cNvPicPr>
          <p:nvPr/>
        </p:nvPicPr>
        <p:blipFill>
          <a:blip r:embed="rId5" cstate="print">
            <a:extLst/>
          </a:blip>
          <a:stretch>
            <a:fillRect/>
          </a:stretch>
        </p:blipFill>
        <p:spPr>
          <a:xfrm>
            <a:off x="4004666" y="2197331"/>
            <a:ext cx="3291098" cy="2463338"/>
          </a:xfrm>
          <a:prstGeom prst="rect">
            <a:avLst/>
          </a:prstGeom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  <a:reflection stA="50000" endPos="40000" dir="5400000" sy="-100000" algn="bl" rotWithShape="0"/>
          </a:effectLst>
        </p:spPr>
      </p:pic>
      <p:pic>
        <p:nvPicPr>
          <p:cNvPr id="224" name="pasted-image.png"/>
          <p:cNvPicPr>
            <a:picLocks noChangeAspect="1"/>
          </p:cNvPicPr>
          <p:nvPr/>
        </p:nvPicPr>
        <p:blipFill>
          <a:blip r:embed="rId6" cstate="print">
            <a:extLst/>
          </a:blip>
          <a:srcRect l="12730" r="17066"/>
          <a:stretch>
            <a:fillRect/>
          </a:stretch>
        </p:blipFill>
        <p:spPr>
          <a:xfrm>
            <a:off x="7836505" y="1913929"/>
            <a:ext cx="3981714" cy="3030078"/>
          </a:xfrm>
          <a:prstGeom prst="rect">
            <a:avLst/>
          </a:prstGeom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  <a:reflection stA="50000" endPos="40000" dir="5400000" sy="-100000" algn="bl" rotWithShape="0"/>
          </a:effectLst>
        </p:spPr>
      </p:pic>
    </p:spTree>
  </p:cSld>
  <p:clrMapOvr>
    <a:masterClrMapping/>
  </p:clrMapOvr>
  <p:transition spd="med" advTm="39078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image10.jpeg" descr="Photo By Volkan Olmez"/>
          <p:cNvPicPr>
            <a:picLocks noChangeAspect="1"/>
          </p:cNvPicPr>
          <p:nvPr/>
        </p:nvPicPr>
        <p:blipFill>
          <a:blip r:embed="rId3" cstate="print">
            <a:extLst/>
          </a:blip>
          <a:srcRect t="22530" r="50" b="37953"/>
          <a:stretch>
            <a:fillRect/>
          </a:stretch>
        </p:blipFill>
        <p:spPr>
          <a:xfrm>
            <a:off x="-14571" y="-12607"/>
            <a:ext cx="12206572" cy="2859091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Shape 366"/>
          <p:cNvSpPr/>
          <p:nvPr/>
        </p:nvSpPr>
        <p:spPr>
          <a:xfrm>
            <a:off x="-14571" y="-16245"/>
            <a:ext cx="12206572" cy="2859091"/>
          </a:xfrm>
          <a:prstGeom prst="rect">
            <a:avLst/>
          </a:prstGeom>
          <a:solidFill>
            <a:srgbClr val="3B3838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69" name="Group 369"/>
          <p:cNvGrpSpPr/>
          <p:nvPr/>
        </p:nvGrpSpPr>
        <p:grpSpPr>
          <a:xfrm>
            <a:off x="2735665" y="556320"/>
            <a:ext cx="3514726" cy="1732610"/>
            <a:chOff x="0" y="0"/>
            <a:chExt cx="3514725" cy="1732609"/>
          </a:xfrm>
        </p:grpSpPr>
        <p:sp>
          <p:nvSpPr>
            <p:cNvPr id="367" name="Shape 367"/>
            <p:cNvSpPr/>
            <p:nvPr/>
          </p:nvSpPr>
          <p:spPr>
            <a:xfrm>
              <a:off x="0" y="0"/>
              <a:ext cx="3514725" cy="1732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9825" y="0"/>
                  </a:lnTo>
                  <a:lnTo>
                    <a:pt x="21600" y="3600"/>
                  </a:lnTo>
                  <a:lnTo>
                    <a:pt x="21600" y="21600"/>
                  </a:lnTo>
                  <a:lnTo>
                    <a:pt x="1775" y="21600"/>
                  </a:lnTo>
                  <a:lnTo>
                    <a:pt x="0" y="1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2840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144387" y="680884"/>
              <a:ext cx="3225951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 </a:t>
              </a:r>
            </a:p>
          </p:txBody>
        </p:sp>
      </p:grpSp>
      <p:sp>
        <p:nvSpPr>
          <p:cNvPr id="370" name="Shape 370"/>
          <p:cNvSpPr/>
          <p:nvPr/>
        </p:nvSpPr>
        <p:spPr>
          <a:xfrm>
            <a:off x="972320" y="699351"/>
            <a:ext cx="2758975" cy="1446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zh-CN" altLang="en-US" dirty="0" smtClean="0"/>
              <a:t>前景</a:t>
            </a:r>
            <a:endParaRPr dirty="0"/>
          </a:p>
        </p:txBody>
      </p:sp>
      <p:sp>
        <p:nvSpPr>
          <p:cNvPr id="371" name="Shape 371"/>
          <p:cNvSpPr/>
          <p:nvPr/>
        </p:nvSpPr>
        <p:spPr>
          <a:xfrm>
            <a:off x="3731293" y="1068683"/>
            <a:ext cx="2793593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我能获得什么</a:t>
            </a:r>
          </a:p>
          <a:p>
            <a:pPr>
              <a:defRPr sz="2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就业和发展前景如何</a:t>
            </a:r>
          </a:p>
        </p:txBody>
      </p:sp>
      <p:sp>
        <p:nvSpPr>
          <p:cNvPr id="372" name="Shape 372"/>
          <p:cNvSpPr/>
          <p:nvPr/>
        </p:nvSpPr>
        <p:spPr>
          <a:xfrm>
            <a:off x="2819342" y="3661589"/>
            <a:ext cx="132334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0070C0"/>
                </a:solidFill>
              </a:defRPr>
            </a:lvl1pPr>
          </a:lstStyle>
          <a:p>
            <a:r>
              <a:t>自由飞翔</a:t>
            </a:r>
          </a:p>
        </p:txBody>
      </p:sp>
      <p:sp>
        <p:nvSpPr>
          <p:cNvPr id="373" name="Shape 373"/>
          <p:cNvSpPr/>
          <p:nvPr/>
        </p:nvSpPr>
        <p:spPr>
          <a:xfrm>
            <a:off x="5138808" y="3564853"/>
            <a:ext cx="4464682" cy="1338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180473" indent="-180473">
              <a:lnSpc>
                <a:spcPct val="150000"/>
              </a:lnSpc>
              <a:buSzPct val="100000"/>
              <a:buChar char="•"/>
              <a:defRPr>
                <a:solidFill>
                  <a:srgbClr val="535353"/>
                </a:solidFill>
              </a:defRPr>
            </a:pPr>
            <a:r>
              <a:rPr dirty="0" err="1" smtClean="0"/>
              <a:t>具备了</a:t>
            </a:r>
            <a:r>
              <a:rPr lang="zh-CN" altLang="en-US" dirty="0" smtClean="0"/>
              <a:t>可以</a:t>
            </a:r>
            <a:r>
              <a:rPr dirty="0" err="1" smtClean="0"/>
              <a:t>自由发展技术的翅膀</a:t>
            </a:r>
            <a:endParaRPr dirty="0"/>
          </a:p>
          <a:p>
            <a:pPr marL="180473" indent="-180473">
              <a:lnSpc>
                <a:spcPct val="150000"/>
              </a:lnSpc>
              <a:buSzPct val="100000"/>
              <a:buChar char="•"/>
              <a:defRPr>
                <a:solidFill>
                  <a:srgbClr val="535353"/>
                </a:solidFill>
              </a:defRPr>
            </a:pPr>
            <a:r>
              <a:rPr dirty="0"/>
              <a:t>日浏览千万用户的Hao123曾经是个人网站</a:t>
            </a:r>
          </a:p>
          <a:p>
            <a:pPr marL="180473" indent="-180473">
              <a:lnSpc>
                <a:spcPct val="150000"/>
              </a:lnSpc>
              <a:buSzPct val="100000"/>
              <a:buChar char="•"/>
              <a:defRPr>
                <a:solidFill>
                  <a:srgbClr val="535353"/>
                </a:solidFill>
              </a:defRPr>
            </a:pPr>
            <a:r>
              <a:rPr dirty="0" err="1"/>
              <a:t>国内最大的手机网站也曾是个人网站</a:t>
            </a:r>
            <a:endParaRPr dirty="0"/>
          </a:p>
        </p:txBody>
      </p:sp>
      <p:grpSp>
        <p:nvGrpSpPr>
          <p:cNvPr id="376" name="Group 376"/>
          <p:cNvGrpSpPr/>
          <p:nvPr/>
        </p:nvGrpSpPr>
        <p:grpSpPr>
          <a:xfrm>
            <a:off x="1375984" y="3412941"/>
            <a:ext cx="1007837" cy="1007837"/>
            <a:chOff x="0" y="0"/>
            <a:chExt cx="1007835" cy="1007836"/>
          </a:xfrm>
        </p:grpSpPr>
        <p:sp>
          <p:nvSpPr>
            <p:cNvPr id="374" name="Shape 374"/>
            <p:cNvSpPr/>
            <p:nvPr/>
          </p:nvSpPr>
          <p:spPr>
            <a:xfrm rot="10800000">
              <a:off x="-1" y="503917"/>
              <a:ext cx="1007837" cy="503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671"/>
                    <a:pt x="4835" y="0"/>
                    <a:pt x="10800" y="0"/>
                  </a:cubicBezTo>
                  <a:cubicBezTo>
                    <a:pt x="16765" y="0"/>
                    <a:pt x="21600" y="9671"/>
                    <a:pt x="21600" y="21600"/>
                  </a:cubicBezTo>
                </a:path>
              </a:pathLst>
            </a:custGeom>
            <a:noFill/>
            <a:ln w="12065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 flipH="1">
              <a:off x="-1" y="-1"/>
              <a:ext cx="1007837" cy="503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671"/>
                    <a:pt x="4835" y="0"/>
                    <a:pt x="10800" y="0"/>
                  </a:cubicBezTo>
                  <a:cubicBezTo>
                    <a:pt x="16765" y="0"/>
                    <a:pt x="21600" y="9671"/>
                    <a:pt x="21600" y="21600"/>
                  </a:cubicBezTo>
                </a:path>
              </a:pathLst>
            </a:custGeom>
            <a:noFill/>
            <a:ln w="120650" cap="flat">
              <a:solidFill>
                <a:srgbClr val="D0CEC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77" name="Shape 377"/>
          <p:cNvSpPr/>
          <p:nvPr/>
        </p:nvSpPr>
        <p:spPr>
          <a:xfrm>
            <a:off x="1429959" y="3455194"/>
            <a:ext cx="899886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5400">
                <a:solidFill>
                  <a:srgbClr val="0070C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C</a:t>
            </a:r>
          </a:p>
        </p:txBody>
      </p:sp>
      <p:sp>
        <p:nvSpPr>
          <p:cNvPr id="378" name="Shape 378"/>
          <p:cNvSpPr/>
          <p:nvPr/>
        </p:nvSpPr>
        <p:spPr>
          <a:xfrm>
            <a:off x="5138808" y="5000544"/>
            <a:ext cx="563930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180473" indent="-180473">
              <a:lnSpc>
                <a:spcPct val="150000"/>
              </a:lnSpc>
              <a:buSzPct val="100000"/>
              <a:buChar char="•"/>
              <a:defRPr>
                <a:solidFill>
                  <a:srgbClr val="0070C0"/>
                </a:solidFill>
              </a:defRPr>
            </a:lvl1pPr>
          </a:lstStyle>
          <a:p>
            <a:r>
              <a:rPr dirty="0"/>
              <a:t>Hao123.com 2004年以5000万外加百度股权被百度收购</a:t>
            </a:r>
          </a:p>
        </p:txBody>
      </p:sp>
      <p:sp>
        <p:nvSpPr>
          <p:cNvPr id="379" name="Shape 379"/>
          <p:cNvSpPr/>
          <p:nvPr/>
        </p:nvSpPr>
        <p:spPr>
          <a:xfrm>
            <a:off x="5138808" y="5558541"/>
            <a:ext cx="5628462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180473" indent="-180473">
              <a:lnSpc>
                <a:spcPct val="150000"/>
              </a:lnSpc>
              <a:buSzPct val="100000"/>
              <a:buChar char="•"/>
              <a:defRPr>
                <a:solidFill>
                  <a:srgbClr val="0070C0"/>
                </a:solidFill>
              </a:defRPr>
            </a:lvl1pPr>
          </a:lstStyle>
          <a:p>
            <a:r>
              <a:rPr dirty="0" err="1"/>
              <a:t>手机之家</a:t>
            </a:r>
            <a:r>
              <a:rPr dirty="0"/>
              <a:t> </a:t>
            </a:r>
            <a:r>
              <a:rPr dirty="0" smtClean="0"/>
              <a:t>2006</a:t>
            </a:r>
            <a:r>
              <a:rPr dirty="0"/>
              <a:t>年 太平洋网络180万美元收购51%股份</a:t>
            </a:r>
          </a:p>
        </p:txBody>
      </p:sp>
      <p:pic>
        <p:nvPicPr>
          <p:cNvPr id="26626" name="Picture 2" descr="https://ss2.baidu.com/6ONYsjip0QIZ8tyhnq/it/u=2776488128,4292534178&amp;fm=58&amp;s=0FCEAC52CD644E011C5020740200507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91744" y="4941168"/>
            <a:ext cx="1143000" cy="714375"/>
          </a:xfrm>
          <a:prstGeom prst="rect">
            <a:avLst/>
          </a:prstGeom>
          <a:noFill/>
        </p:spPr>
      </p:pic>
      <p:pic>
        <p:nvPicPr>
          <p:cNvPr id="26628" name="Picture 4" descr="https://ss2.baidu.com/6ONYsjip0QIZ8tyhnq/it/u=253711297,1075414573&amp;fm=58&amp;s=8A63CE16CCA0EF134CEF9946020030F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91744" y="5522937"/>
            <a:ext cx="1133475" cy="714375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" grpId="1" animBg="1" advAuto="0"/>
      <p:bldP spid="37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image3.jpeg" descr="Photo By Anthony DELANOIX"/>
          <p:cNvPicPr>
            <a:picLocks noChangeAspect="1"/>
          </p:cNvPicPr>
          <p:nvPr/>
        </p:nvPicPr>
        <p:blipFill>
          <a:blip r:embed="rId3" cstate="print">
            <a:extLst/>
          </a:blip>
          <a:srcRect t="15554"/>
          <a:stretch>
            <a:fillRect/>
          </a:stretch>
        </p:blipFill>
        <p:spPr>
          <a:xfrm>
            <a:off x="1" y="-1"/>
            <a:ext cx="12192001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Shape 282"/>
          <p:cNvSpPr/>
          <p:nvPr/>
        </p:nvSpPr>
        <p:spPr>
          <a:xfrm>
            <a:off x="-2" y="-1588"/>
            <a:ext cx="12192003" cy="6858001"/>
          </a:xfrm>
          <a:prstGeom prst="rect">
            <a:avLst/>
          </a:prstGeom>
          <a:solidFill>
            <a:srgbClr val="3B3838">
              <a:alpha val="40000"/>
            </a:srgbClr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85" name="Group 285"/>
          <p:cNvGrpSpPr/>
          <p:nvPr/>
        </p:nvGrpSpPr>
        <p:grpSpPr>
          <a:xfrm>
            <a:off x="2735665" y="556320"/>
            <a:ext cx="3514726" cy="1732610"/>
            <a:chOff x="0" y="0"/>
            <a:chExt cx="3514725" cy="1732609"/>
          </a:xfrm>
        </p:grpSpPr>
        <p:sp>
          <p:nvSpPr>
            <p:cNvPr id="283" name="Shape 283"/>
            <p:cNvSpPr/>
            <p:nvPr/>
          </p:nvSpPr>
          <p:spPr>
            <a:xfrm>
              <a:off x="0" y="0"/>
              <a:ext cx="3514725" cy="1732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9825" y="0"/>
                  </a:lnTo>
                  <a:lnTo>
                    <a:pt x="21600" y="3600"/>
                  </a:lnTo>
                  <a:lnTo>
                    <a:pt x="21600" y="21600"/>
                  </a:lnTo>
                  <a:lnTo>
                    <a:pt x="1775" y="21600"/>
                  </a:lnTo>
                  <a:lnTo>
                    <a:pt x="0" y="1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2840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144387" y="680884"/>
              <a:ext cx="3225951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 </a:t>
              </a:r>
            </a:p>
          </p:txBody>
        </p:sp>
      </p:grpSp>
      <p:sp>
        <p:nvSpPr>
          <p:cNvPr id="286" name="Shape 286"/>
          <p:cNvSpPr/>
          <p:nvPr/>
        </p:nvSpPr>
        <p:spPr>
          <a:xfrm>
            <a:off x="972320" y="699351"/>
            <a:ext cx="2758975" cy="165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方向</a:t>
            </a:r>
          </a:p>
        </p:txBody>
      </p:sp>
      <p:sp>
        <p:nvSpPr>
          <p:cNvPr id="287" name="Shape 287"/>
          <p:cNvSpPr/>
          <p:nvPr/>
        </p:nvSpPr>
        <p:spPr>
          <a:xfrm>
            <a:off x="3731293" y="1068683"/>
            <a:ext cx="2793593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PHP适合我么？</a:t>
            </a:r>
          </a:p>
          <a:p>
            <a:pPr>
              <a:defRPr sz="2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确定定位，找准方向</a:t>
            </a:r>
          </a:p>
        </p:txBody>
      </p:sp>
      <p:sp>
        <p:nvSpPr>
          <p:cNvPr id="288" name="Shape 288"/>
          <p:cNvSpPr/>
          <p:nvPr/>
        </p:nvSpPr>
        <p:spPr>
          <a:xfrm>
            <a:off x="2033453" y="2709174"/>
            <a:ext cx="3583516" cy="3583516"/>
          </a:xfrm>
          <a:prstGeom prst="ellipse">
            <a:avLst/>
          </a:prstGeom>
          <a:solidFill>
            <a:srgbClr val="FFFFFF">
              <a:alpha val="22421"/>
            </a:srgbClr>
          </a:solidFill>
          <a:ln w="12700">
            <a:solidFill>
              <a:schemeClr val="accent1">
                <a:alpha val="22421"/>
              </a:schemeClr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2269385" y="3664856"/>
            <a:ext cx="3111652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solidFill>
                  <a:srgbClr val="4DC6AC"/>
                </a:solidFill>
                <a:effectLst>
                  <a:outerShdw blurRad="12700" dist="12700" dir="18900000" rotWithShape="0">
                    <a:srgbClr val="000000"/>
                  </a:outerShdw>
                </a:effectLst>
                <a:latin typeface="+mj-lt"/>
                <a:ea typeface="+mj-ea"/>
                <a:cs typeface="+mj-cs"/>
                <a:sym typeface="Helvetica"/>
              </a:defRPr>
            </a:pPr>
            <a:r>
              <a:t>走自己热爱的路</a:t>
            </a:r>
          </a:p>
          <a:p>
            <a:pPr>
              <a:defRPr>
                <a:solidFill>
                  <a:srgbClr val="FFFFFF"/>
                </a:solidFill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路要自己走，不勉强自己</a:t>
            </a: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三个问题做出选择</a:t>
            </a: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努力付出，承担代价</a:t>
            </a:r>
          </a:p>
        </p:txBody>
      </p:sp>
      <p:sp>
        <p:nvSpPr>
          <p:cNvPr id="290" name="Shape 290"/>
          <p:cNvSpPr/>
          <p:nvPr/>
        </p:nvSpPr>
        <p:spPr>
          <a:xfrm>
            <a:off x="6692218" y="2709174"/>
            <a:ext cx="3583516" cy="3583516"/>
          </a:xfrm>
          <a:prstGeom prst="ellipse">
            <a:avLst/>
          </a:prstGeom>
          <a:solidFill>
            <a:srgbClr val="FFFFFF">
              <a:alpha val="22421"/>
            </a:srgbClr>
          </a:solidFill>
          <a:ln w="12700">
            <a:solidFill>
              <a:schemeClr val="accent1">
                <a:alpha val="22421"/>
              </a:schemeClr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6840914" y="3664856"/>
            <a:ext cx="3514726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solidFill>
                  <a:srgbClr val="4DC6AC"/>
                </a:solidFill>
                <a:effectLst>
                  <a:outerShdw blurRad="12700" dist="12700" dir="18900000" rotWithShape="0">
                    <a:srgbClr val="000000"/>
                  </a:outerShdw>
                </a:effectLst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PHP能做哪些有趣的事</a:t>
            </a:r>
            <a:endParaRPr dirty="0"/>
          </a:p>
          <a:p>
            <a:pPr>
              <a:defRPr>
                <a:solidFill>
                  <a:srgbClr val="FFFFFF"/>
                </a:solidFill>
              </a:defRPr>
            </a:pPr>
            <a:endParaRPr dirty="0"/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互联网站通吃</a:t>
            </a:r>
            <a:endParaRPr dirty="0"/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网页游戏：QQ农场，QQ超市</a:t>
            </a:r>
            <a:endParaRPr dirty="0"/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移动APP：头条，手游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advClick="1" p14:dur="1500">
        <p14:prism dir="r" isContent="0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5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" grpId="1" animBg="1" advAuto="0"/>
      <p:bldP spid="289" grpId="2" animBg="1" advAuto="0"/>
      <p:bldP spid="290" grpId="3" animBg="1" advAuto="0"/>
      <p:bldP spid="291" grpId="4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image3.jpeg" descr="Photo By Anthony DELANOIX"/>
          <p:cNvPicPr>
            <a:picLocks noChangeAspect="1"/>
          </p:cNvPicPr>
          <p:nvPr/>
        </p:nvPicPr>
        <p:blipFill>
          <a:blip r:embed="rId3" cstate="print">
            <a:extLst/>
          </a:blip>
          <a:srcRect t="15554"/>
          <a:stretch>
            <a:fillRect/>
          </a:stretch>
        </p:blipFill>
        <p:spPr>
          <a:xfrm>
            <a:off x="1" y="-1"/>
            <a:ext cx="12192001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Shape 266"/>
          <p:cNvSpPr/>
          <p:nvPr/>
        </p:nvSpPr>
        <p:spPr>
          <a:xfrm>
            <a:off x="-2" y="-1588"/>
            <a:ext cx="12192003" cy="6858001"/>
          </a:xfrm>
          <a:prstGeom prst="rect">
            <a:avLst/>
          </a:prstGeom>
          <a:solidFill>
            <a:srgbClr val="3B3838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69" name="Group 269"/>
          <p:cNvGrpSpPr/>
          <p:nvPr/>
        </p:nvGrpSpPr>
        <p:grpSpPr>
          <a:xfrm>
            <a:off x="2735665" y="556320"/>
            <a:ext cx="3514726" cy="1732610"/>
            <a:chOff x="0" y="0"/>
            <a:chExt cx="3514725" cy="1732609"/>
          </a:xfrm>
        </p:grpSpPr>
        <p:sp>
          <p:nvSpPr>
            <p:cNvPr id="267" name="Shape 267"/>
            <p:cNvSpPr/>
            <p:nvPr/>
          </p:nvSpPr>
          <p:spPr>
            <a:xfrm>
              <a:off x="0" y="0"/>
              <a:ext cx="3514725" cy="1732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9825" y="0"/>
                  </a:lnTo>
                  <a:lnTo>
                    <a:pt x="21600" y="3600"/>
                  </a:lnTo>
                  <a:lnTo>
                    <a:pt x="21600" y="21600"/>
                  </a:lnTo>
                  <a:lnTo>
                    <a:pt x="1775" y="21600"/>
                  </a:lnTo>
                  <a:lnTo>
                    <a:pt x="0" y="1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2840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144387" y="680884"/>
              <a:ext cx="3225951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 </a:t>
              </a:r>
            </a:p>
          </p:txBody>
        </p:sp>
      </p:grpSp>
      <p:sp>
        <p:nvSpPr>
          <p:cNvPr id="270" name="Shape 270"/>
          <p:cNvSpPr/>
          <p:nvPr/>
        </p:nvSpPr>
        <p:spPr>
          <a:xfrm>
            <a:off x="972320" y="699351"/>
            <a:ext cx="2758975" cy="143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PHP</a:t>
            </a:r>
          </a:p>
        </p:txBody>
      </p:sp>
      <p:sp>
        <p:nvSpPr>
          <p:cNvPr id="271" name="Shape 271"/>
          <p:cNvSpPr/>
          <p:nvPr/>
        </p:nvSpPr>
        <p:spPr>
          <a:xfrm>
            <a:off x="3731293" y="1068683"/>
            <a:ext cx="2793593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是什么东东？</a:t>
            </a:r>
          </a:p>
          <a:p>
            <a:pPr>
              <a:defRPr sz="2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我用它能做什么？</a:t>
            </a:r>
          </a:p>
        </p:txBody>
      </p:sp>
      <p:sp>
        <p:nvSpPr>
          <p:cNvPr id="272" name="Shape 272"/>
          <p:cNvSpPr/>
          <p:nvPr/>
        </p:nvSpPr>
        <p:spPr>
          <a:xfrm>
            <a:off x="912577" y="3633620"/>
            <a:ext cx="2717802" cy="573143"/>
          </a:xfrm>
          <a:prstGeom prst="roundRect">
            <a:avLst>
              <a:gd name="adj" fmla="val 33238"/>
            </a:avLst>
          </a:prstGeom>
          <a:solidFill>
            <a:srgbClr val="4DC6AC">
              <a:alpha val="86813"/>
            </a:srgbClr>
          </a:solidFill>
          <a:ln w="12700">
            <a:miter lim="400000"/>
          </a:ln>
          <a:effectLst>
            <a:outerShdw blurRad="25400" dist="50800" dir="2335900" rotWithShape="0">
              <a:srgbClr val="000000">
                <a:alpha val="7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1006927" y="3664856"/>
            <a:ext cx="2730502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互联网的建造工具</a:t>
            </a:r>
          </a:p>
          <a:p>
            <a:pPr>
              <a:defRPr>
                <a:solidFill>
                  <a:srgbClr val="FFFFFF"/>
                </a:solidFill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编程语言</a:t>
            </a: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专于互联网</a:t>
            </a: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高效且易于掌握</a:t>
            </a:r>
          </a:p>
        </p:txBody>
      </p:sp>
      <p:sp>
        <p:nvSpPr>
          <p:cNvPr id="274" name="Shape 274"/>
          <p:cNvSpPr/>
          <p:nvPr/>
        </p:nvSpPr>
        <p:spPr>
          <a:xfrm>
            <a:off x="4594224" y="3633620"/>
            <a:ext cx="2717802" cy="573143"/>
          </a:xfrm>
          <a:prstGeom prst="roundRect">
            <a:avLst>
              <a:gd name="adj" fmla="val 33238"/>
            </a:avLst>
          </a:prstGeom>
          <a:solidFill>
            <a:srgbClr val="4DC6AC">
              <a:alpha val="86813"/>
            </a:srgbClr>
          </a:solidFill>
          <a:ln w="12700">
            <a:miter lim="400000"/>
          </a:ln>
          <a:effectLst>
            <a:outerShdw blurRad="25400" dist="50800" dir="2335900" rotWithShape="0">
              <a:srgbClr val="000000">
                <a:alpha val="7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8275870" y="3633620"/>
            <a:ext cx="2717802" cy="573143"/>
          </a:xfrm>
          <a:prstGeom prst="roundRect">
            <a:avLst>
              <a:gd name="adj" fmla="val 33238"/>
            </a:avLst>
          </a:prstGeom>
          <a:solidFill>
            <a:srgbClr val="4DC6AC">
              <a:alpha val="86813"/>
            </a:srgbClr>
          </a:solidFill>
          <a:ln w="12700">
            <a:miter lim="400000"/>
          </a:ln>
          <a:effectLst>
            <a:outerShdw blurRad="25400" dist="50800" dir="2335900" rotWithShape="0">
              <a:srgbClr val="000000">
                <a:alpha val="7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76" name="Shape 276"/>
          <p:cNvSpPr/>
          <p:nvPr/>
        </p:nvSpPr>
        <p:spPr>
          <a:xfrm>
            <a:off x="4730749" y="3664856"/>
            <a:ext cx="2730502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他能做什么</a:t>
            </a:r>
          </a:p>
          <a:p>
            <a:pPr>
              <a:defRPr>
                <a:solidFill>
                  <a:srgbClr val="FFFFFF"/>
                </a:solidFill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Facebook，维基百科</a:t>
            </a: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国内BAT，新浪</a:t>
            </a: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BS</a:t>
            </a:r>
            <a:r>
              <a:t>信息系统，游戏</a:t>
            </a:r>
          </a:p>
        </p:txBody>
      </p:sp>
      <p:sp>
        <p:nvSpPr>
          <p:cNvPr id="277" name="Shape 277"/>
          <p:cNvSpPr/>
          <p:nvPr/>
        </p:nvSpPr>
        <p:spPr>
          <a:xfrm>
            <a:off x="8454570" y="3664856"/>
            <a:ext cx="2730502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PHP的地位</a:t>
            </a:r>
          </a:p>
          <a:p>
            <a:pPr>
              <a:defRPr>
                <a:solidFill>
                  <a:srgbClr val="FFFFFF"/>
                </a:solidFill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全球5</a:t>
            </a:r>
            <a:r>
              <a:t>千万网站60%使用</a:t>
            </a: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世界排名前50，20家</a:t>
            </a: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LAMP</a:t>
            </a:r>
            <a:r>
              <a:t>处于统治地位</a:t>
            </a:r>
          </a:p>
        </p:txBody>
      </p:sp>
    </p:spTree>
  </p:cSld>
  <p:clrMapOvr>
    <a:masterClrMapping/>
  </p:clrMapOvr>
  <p:transition spd="slow">
    <p:diamond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1" animBg="1" advAuto="0"/>
      <p:bldP spid="273" grpId="2" animBg="1" advAuto="0"/>
      <p:bldP spid="274" grpId="3" animBg="1" advAuto="0"/>
      <p:bldP spid="275" grpId="5" animBg="1" advAuto="0"/>
      <p:bldP spid="276" grpId="4" animBg="1" advAuto="0"/>
      <p:bldP spid="277" grpId="6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image3.jpeg" descr="Photo By Anthony DELANOIX"/>
          <p:cNvPicPr>
            <a:picLocks noChangeAspect="1"/>
          </p:cNvPicPr>
          <p:nvPr/>
        </p:nvPicPr>
        <p:blipFill>
          <a:blip r:embed="rId3" cstate="print">
            <a:extLst/>
          </a:blip>
          <a:srcRect t="15554"/>
          <a:stretch>
            <a:fillRect/>
          </a:stretch>
        </p:blipFill>
        <p:spPr>
          <a:xfrm>
            <a:off x="1" y="-1"/>
            <a:ext cx="12192001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Shape 384"/>
          <p:cNvSpPr/>
          <p:nvPr/>
        </p:nvSpPr>
        <p:spPr>
          <a:xfrm>
            <a:off x="-2" y="-1588"/>
            <a:ext cx="12192003" cy="6858001"/>
          </a:xfrm>
          <a:prstGeom prst="rect">
            <a:avLst/>
          </a:prstGeom>
          <a:solidFill>
            <a:srgbClr val="3B3838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87" name="Group 387"/>
          <p:cNvGrpSpPr/>
          <p:nvPr/>
        </p:nvGrpSpPr>
        <p:grpSpPr>
          <a:xfrm>
            <a:off x="5082633" y="2561106"/>
            <a:ext cx="3514726" cy="1732611"/>
            <a:chOff x="0" y="0"/>
            <a:chExt cx="3514725" cy="1732609"/>
          </a:xfrm>
        </p:grpSpPr>
        <p:sp>
          <p:nvSpPr>
            <p:cNvPr id="385" name="Shape 385"/>
            <p:cNvSpPr/>
            <p:nvPr/>
          </p:nvSpPr>
          <p:spPr>
            <a:xfrm>
              <a:off x="0" y="0"/>
              <a:ext cx="3514725" cy="1732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9825" y="0"/>
                  </a:lnTo>
                  <a:lnTo>
                    <a:pt x="21600" y="3600"/>
                  </a:lnTo>
                  <a:lnTo>
                    <a:pt x="21600" y="21600"/>
                  </a:lnTo>
                  <a:lnTo>
                    <a:pt x="1775" y="21600"/>
                  </a:lnTo>
                  <a:lnTo>
                    <a:pt x="0" y="1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2840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144387" y="680884"/>
              <a:ext cx="3225951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 </a:t>
              </a:r>
            </a:p>
          </p:txBody>
        </p:sp>
      </p:grpSp>
      <p:sp>
        <p:nvSpPr>
          <p:cNvPr id="388" name="Shape 388"/>
          <p:cNvSpPr/>
          <p:nvPr/>
        </p:nvSpPr>
        <p:spPr>
          <a:xfrm>
            <a:off x="3275467" y="2704135"/>
            <a:ext cx="2847474" cy="165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我赢</a:t>
            </a:r>
          </a:p>
        </p:txBody>
      </p:sp>
      <p:sp>
        <p:nvSpPr>
          <p:cNvPr id="389" name="Shape 389"/>
          <p:cNvSpPr/>
          <p:nvPr/>
        </p:nvSpPr>
        <p:spPr>
          <a:xfrm>
            <a:off x="6122940" y="3073468"/>
            <a:ext cx="2793593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PHP全栈工程师</a:t>
            </a:r>
          </a:p>
          <a:p>
            <a:pPr>
              <a:defRPr sz="2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《课程大纲》</a:t>
            </a:r>
          </a:p>
        </p:txBody>
      </p:sp>
    </p:spTree>
  </p:cSld>
  <p:clrMapOvr>
    <a:masterClrMapping/>
  </p:clrMapOvr>
  <p:transition spd="slow">
    <p:newsfla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pasted-image.png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2290" y="0"/>
            <a:ext cx="1216742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图片 391"/>
          <p:cNvPicPr>
            <a:picLocks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423400" y="5441373"/>
            <a:ext cx="872196" cy="2070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advClick="1" p14:dur="20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pasted-image.png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757946" y="0"/>
            <a:ext cx="10676108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pasted-image.png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0" y="28649"/>
            <a:ext cx="12192000" cy="68007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advClick="1" p14:dur="1500">
        <p:checker dir="horz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pasted-image.png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0" y="64503"/>
            <a:ext cx="12192000" cy="67289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advClick="1" p14:dur="1500">
        <p:checker dir="horz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pasted-image.png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0" y="9460"/>
            <a:ext cx="12192000" cy="68390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advClick="1" p14:dur="1500">
        <p:checker dir="horz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pasted-image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0" y="26261"/>
            <a:ext cx="12192000" cy="68054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advClick="1" p14:dur="1500">
        <p:checker dir="horz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image1.jpeg" descr="https://images.unsplash.com/photo-1423589989400-cc0270157ed0?crop=entropy&amp;dpr=0.95&amp;fit=crop&amp;fm=jpg&amp;h=725&amp;ixjsv=2.1.0&amp;ixlib=rb-0.3.5&amp;q=80&amp;w=1450"/>
          <p:cNvPicPr>
            <a:picLocks noChangeAspect="1"/>
          </p:cNvPicPr>
          <p:nvPr/>
        </p:nvPicPr>
        <p:blipFill>
          <a:blip r:embed="rId3" cstate="print">
            <a:extLst/>
          </a:blip>
          <a:srcRect l="7500" r="3473"/>
          <a:stretch>
            <a:fillRect/>
          </a:stretch>
        </p:blipFill>
        <p:spPr>
          <a:xfrm>
            <a:off x="-19050" y="0"/>
            <a:ext cx="1221105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Shape 229"/>
          <p:cNvSpPr/>
          <p:nvPr/>
        </p:nvSpPr>
        <p:spPr>
          <a:xfrm>
            <a:off x="-19050" y="0"/>
            <a:ext cx="12211050" cy="6858000"/>
          </a:xfrm>
          <a:prstGeom prst="rect">
            <a:avLst/>
          </a:prstGeom>
          <a:solidFill>
            <a:srgbClr val="BFBFBF">
              <a:alpha val="193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0" name="Shape 230"/>
          <p:cNvSpPr/>
          <p:nvPr/>
        </p:nvSpPr>
        <p:spPr>
          <a:xfrm>
            <a:off x="3905797" y="2179040"/>
            <a:ext cx="2300092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6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Hello</a:t>
            </a:r>
          </a:p>
        </p:txBody>
      </p:sp>
      <p:sp>
        <p:nvSpPr>
          <p:cNvPr id="231" name="Shape 231"/>
          <p:cNvSpPr/>
          <p:nvPr/>
        </p:nvSpPr>
        <p:spPr>
          <a:xfrm>
            <a:off x="6045994" y="4675290"/>
            <a:ext cx="100013" cy="10001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2" name="Shape 232"/>
          <p:cNvSpPr/>
          <p:nvPr/>
        </p:nvSpPr>
        <p:spPr>
          <a:xfrm>
            <a:off x="5860255" y="4675290"/>
            <a:ext cx="100013" cy="100013"/>
          </a:xfrm>
          <a:prstGeom prst="ellipse">
            <a:avLst/>
          </a:prstGeom>
          <a:ln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6231732" y="4675290"/>
            <a:ext cx="100013" cy="100013"/>
          </a:xfrm>
          <a:prstGeom prst="ellipse">
            <a:avLst/>
          </a:prstGeom>
          <a:ln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6" name="Group 236"/>
          <p:cNvGrpSpPr/>
          <p:nvPr/>
        </p:nvGrpSpPr>
        <p:grpSpPr>
          <a:xfrm>
            <a:off x="5555932" y="3781785"/>
            <a:ext cx="1080137" cy="396241"/>
            <a:chOff x="0" y="0"/>
            <a:chExt cx="1080135" cy="396240"/>
          </a:xfrm>
        </p:grpSpPr>
        <p:sp>
          <p:nvSpPr>
            <p:cNvPr id="234" name="Shape 234"/>
            <p:cNvSpPr/>
            <p:nvPr/>
          </p:nvSpPr>
          <p:spPr>
            <a:xfrm>
              <a:off x="0" y="31120"/>
              <a:ext cx="1080136" cy="337871"/>
            </a:xfrm>
            <a:prstGeom prst="roundRect">
              <a:avLst>
                <a:gd name="adj" fmla="val 50000"/>
              </a:avLst>
            </a:prstGeom>
            <a:solidFill>
              <a:srgbClr val="4DC6A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155587" y="0"/>
              <a:ext cx="768961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2016  </a:t>
              </a:r>
            </a:p>
          </p:txBody>
        </p:sp>
      </p:grpSp>
      <p:grpSp>
        <p:nvGrpSpPr>
          <p:cNvPr id="240" name="Group 240"/>
          <p:cNvGrpSpPr/>
          <p:nvPr/>
        </p:nvGrpSpPr>
        <p:grpSpPr>
          <a:xfrm>
            <a:off x="2101397" y="3259813"/>
            <a:ext cx="8052221" cy="400108"/>
            <a:chOff x="0" y="0"/>
            <a:chExt cx="8052219" cy="400107"/>
          </a:xfrm>
        </p:grpSpPr>
        <p:sp>
          <p:nvSpPr>
            <p:cNvPr id="237" name="Shape 237"/>
            <p:cNvSpPr/>
            <p:nvPr/>
          </p:nvSpPr>
          <p:spPr>
            <a:xfrm>
              <a:off x="1599747" y="0"/>
              <a:ext cx="4789713" cy="4001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rPr dirty="0"/>
                <a:t> </a:t>
              </a:r>
              <a:r>
                <a:rPr lang="zh-CN" altLang="en-US" dirty="0" smtClean="0"/>
                <a:t>互联网构建的霸主</a:t>
              </a:r>
              <a:r>
                <a:rPr dirty="0" smtClean="0"/>
                <a:t> </a:t>
              </a:r>
              <a:r>
                <a:rPr dirty="0" err="1"/>
                <a:t>开启神奇的编程之旅</a:t>
              </a:r>
              <a:endParaRPr dirty="0"/>
            </a:p>
          </p:txBody>
        </p:sp>
        <p:sp>
          <p:nvSpPr>
            <p:cNvPr id="238" name="Shape 238"/>
            <p:cNvSpPr/>
            <p:nvPr/>
          </p:nvSpPr>
          <p:spPr>
            <a:xfrm flipH="1" flipV="1">
              <a:off x="0" y="223520"/>
              <a:ext cx="1806575" cy="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 flipH="1" flipV="1">
              <a:off x="6245643" y="204816"/>
              <a:ext cx="1806576" cy="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41" name="Shape 241"/>
          <p:cNvSpPr/>
          <p:nvPr/>
        </p:nvSpPr>
        <p:spPr>
          <a:xfrm>
            <a:off x="6209113" y="2179040"/>
            <a:ext cx="1945592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6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 PHP</a:t>
            </a:r>
          </a:p>
        </p:txBody>
      </p:sp>
      <p:sp>
        <p:nvSpPr>
          <p:cNvPr id="242" name="Shape 242"/>
          <p:cNvSpPr/>
          <p:nvPr/>
        </p:nvSpPr>
        <p:spPr>
          <a:xfrm>
            <a:off x="5470781" y="2134590"/>
            <a:ext cx="1080136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6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 </a:t>
            </a:r>
            <a:r>
              <a:rPr dirty="0">
                <a:latin typeface="Microsoft YaHei"/>
                <a:ea typeface="Microsoft YaHei"/>
                <a:cs typeface="Microsoft YaHei"/>
                <a:sym typeface="Microsoft YaHei"/>
              </a:rPr>
              <a:t>，</a:t>
            </a:r>
          </a:p>
        </p:txBody>
      </p:sp>
    </p:spTree>
  </p:cSld>
  <p:clrMapOvr>
    <a:masterClrMapping/>
  </p:clrMapOvr>
  <p:transition advTm="4539">
    <p:fad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1" animBg="1" advAuto="0"/>
      <p:bldP spid="240" grpId="4" animBg="1" advAuto="0"/>
      <p:bldP spid="241" grpId="2" animBg="1" advAuto="0"/>
      <p:bldP spid="242" grpId="3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pasted-image.png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0" y="36203"/>
            <a:ext cx="12192000" cy="67855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advClick="1" p14:dur="1500">
        <p:checker dir="horz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pasted-image.png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0" y="17979"/>
            <a:ext cx="12192000" cy="68220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advClick="1" p14:dur="1500">
        <p:checker dir="horz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image1.jpeg" descr="https://images.unsplash.com/photo-1423589989400-cc0270157ed0?crop=entropy&amp;dpr=0.95&amp;fit=crop&amp;fm=jpg&amp;h=725&amp;ixjsv=2.1.0&amp;ixlib=rb-0.3.5&amp;q=80&amp;w=1450"/>
          <p:cNvPicPr>
            <a:picLocks noChangeAspect="1"/>
          </p:cNvPicPr>
          <p:nvPr/>
        </p:nvPicPr>
        <p:blipFill>
          <a:blip r:embed="rId3" cstate="print">
            <a:extLst/>
          </a:blip>
          <a:srcRect l="7500" r="3473"/>
          <a:stretch>
            <a:fillRect/>
          </a:stretch>
        </p:blipFill>
        <p:spPr>
          <a:xfrm>
            <a:off x="-19050" y="0"/>
            <a:ext cx="1221105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22" name="Shape 422"/>
          <p:cNvSpPr/>
          <p:nvPr/>
        </p:nvSpPr>
        <p:spPr>
          <a:xfrm>
            <a:off x="-9525" y="0"/>
            <a:ext cx="12211050" cy="6858000"/>
          </a:xfrm>
          <a:prstGeom prst="rect">
            <a:avLst/>
          </a:prstGeom>
          <a:solidFill>
            <a:srgbClr val="BFBFB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23" name="image1.jpeg" descr="https://images.unsplash.com/photo-1423589989400-cc0270157ed0?crop=entropy&amp;dpr=0.95&amp;fit=crop&amp;fm=jpg&amp;h=725&amp;ixjsv=2.1.0&amp;ixlib=rb-0.3.5&amp;q=80&amp;w=1450"/>
          <p:cNvPicPr>
            <a:picLocks noChangeAspect="1"/>
          </p:cNvPicPr>
          <p:nvPr/>
        </p:nvPicPr>
        <p:blipFill>
          <a:blip r:embed="rId3" cstate="print">
            <a:extLst/>
          </a:blip>
          <a:srcRect l="21618" r="17936"/>
          <a:stretch>
            <a:fillRect/>
          </a:stretch>
        </p:blipFill>
        <p:spPr>
          <a:xfrm>
            <a:off x="1936506" y="0"/>
            <a:ext cx="8290720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934" y="0"/>
                </a:moveTo>
                <a:lnTo>
                  <a:pt x="0" y="10800"/>
                </a:lnTo>
                <a:lnTo>
                  <a:pt x="8934" y="21600"/>
                </a:lnTo>
                <a:lnTo>
                  <a:pt x="12666" y="21600"/>
                </a:lnTo>
                <a:lnTo>
                  <a:pt x="21600" y="10800"/>
                </a:lnTo>
                <a:lnTo>
                  <a:pt x="12666" y="0"/>
                </a:lnTo>
                <a:lnTo>
                  <a:pt x="893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24" name="Shape 424"/>
          <p:cNvSpPr/>
          <p:nvPr/>
        </p:nvSpPr>
        <p:spPr>
          <a:xfrm>
            <a:off x="2268163" y="1545439"/>
            <a:ext cx="7655674" cy="2745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9000">
                <a:solidFill>
                  <a:srgbClr val="FFFFFF"/>
                </a:solidFill>
                <a:latin typeface="Broadway"/>
                <a:ea typeface="Broadway"/>
                <a:cs typeface="Broadway"/>
                <a:sym typeface="Broadway"/>
              </a:defRPr>
            </a:pPr>
            <a:r>
              <a:t>谢谢</a:t>
            </a:r>
          </a:p>
          <a:p>
            <a:pPr algn="ctr">
              <a:defRPr sz="5900">
                <a:solidFill>
                  <a:srgbClr val="FFFFFF"/>
                </a:solidFill>
                <a:latin typeface="Broadway"/>
                <a:ea typeface="Broadway"/>
                <a:cs typeface="Broadway"/>
                <a:sym typeface="Broadway"/>
              </a:defRPr>
            </a:pPr>
            <a:r>
              <a:t>欢迎来到PHP的世界</a:t>
            </a:r>
          </a:p>
        </p:txBody>
      </p:sp>
      <p:sp>
        <p:nvSpPr>
          <p:cNvPr id="425" name="Shape 425"/>
          <p:cNvSpPr/>
          <p:nvPr/>
        </p:nvSpPr>
        <p:spPr>
          <a:xfrm>
            <a:off x="4039918" y="4433892"/>
            <a:ext cx="609600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 err="1" smtClean="0"/>
              <a:t>我赢职场</a:t>
            </a:r>
            <a:r>
              <a:rPr lang="en-US" dirty="0" smtClean="0"/>
              <a:t>    www.wyzc.com</a:t>
            </a:r>
            <a:endParaRPr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hlinkClick r:id="rId4"/>
            </a:endParaRPr>
          </a:p>
          <a:p>
            <a:pPr>
              <a:defRPr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 err="1"/>
              <a:t>PHP教师</a:t>
            </a:r>
            <a:r>
              <a:rPr dirty="0"/>
              <a:t>    Leo www.ushow.org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advClick="1" p14:dur="2000">
        <p14:prism dir="r" isContent="0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image2.jpeg" descr="https://images.unsplash.com/photo-1425321395722-b1dd54a97cf3?crop=entropy&amp;fit=crop&amp;fm=jpg&amp;h=675&amp;ixjsv=2.1.0&amp;ixlib=rb-0.3.5&amp;q=80&amp;w=1375"/>
          <p:cNvPicPr>
            <a:picLocks noChangeAspect="1"/>
          </p:cNvPicPr>
          <p:nvPr/>
        </p:nvPicPr>
        <p:blipFill>
          <a:blip r:embed="rId3" cstate="print">
            <a:extLst/>
          </a:blip>
          <a:srcRect l="8455" r="4137"/>
          <a:stretch>
            <a:fillRect/>
          </a:stretch>
        </p:blipFill>
        <p:spPr>
          <a:xfrm>
            <a:off x="0" y="0"/>
            <a:ext cx="1221105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Shape 247"/>
          <p:cNvSpPr/>
          <p:nvPr/>
        </p:nvSpPr>
        <p:spPr>
          <a:xfrm rot="21311461">
            <a:off x="-1088616" y="2531541"/>
            <a:ext cx="13550305" cy="2669883"/>
          </a:xfrm>
          <a:prstGeom prst="rect">
            <a:avLst/>
          </a:prstGeom>
          <a:solidFill>
            <a:srgbClr val="BFBFBF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52" name="Group 252"/>
          <p:cNvGrpSpPr/>
          <p:nvPr/>
        </p:nvGrpSpPr>
        <p:grpSpPr>
          <a:xfrm>
            <a:off x="4685951" y="840653"/>
            <a:ext cx="2820099" cy="743353"/>
            <a:chOff x="0" y="0"/>
            <a:chExt cx="2820097" cy="743352"/>
          </a:xfrm>
        </p:grpSpPr>
        <p:sp>
          <p:nvSpPr>
            <p:cNvPr id="248" name="Shape 248"/>
            <p:cNvSpPr/>
            <p:nvPr/>
          </p:nvSpPr>
          <p:spPr>
            <a:xfrm>
              <a:off x="0" y="0"/>
              <a:ext cx="216001" cy="216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9260" y="2340"/>
                  </a:lnTo>
                  <a:lnTo>
                    <a:pt x="2700" y="2340"/>
                  </a:lnTo>
                  <a:lnTo>
                    <a:pt x="2700" y="189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 flipH="1">
              <a:off x="2604097" y="0"/>
              <a:ext cx="216001" cy="216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9260" y="2340"/>
                  </a:lnTo>
                  <a:lnTo>
                    <a:pt x="2700" y="2340"/>
                  </a:lnTo>
                  <a:lnTo>
                    <a:pt x="2700" y="189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 rot="10800000">
              <a:off x="2604097" y="527352"/>
              <a:ext cx="216001" cy="216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9260" y="2340"/>
                  </a:lnTo>
                  <a:lnTo>
                    <a:pt x="2700" y="2340"/>
                  </a:lnTo>
                  <a:lnTo>
                    <a:pt x="2700" y="189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 rot="10800000" flipH="1">
              <a:off x="0" y="527352"/>
              <a:ext cx="216001" cy="216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9260" y="2340"/>
                  </a:lnTo>
                  <a:lnTo>
                    <a:pt x="2700" y="2340"/>
                  </a:lnTo>
                  <a:lnTo>
                    <a:pt x="2700" y="189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253" name="Shape 253"/>
          <p:cNvSpPr/>
          <p:nvPr/>
        </p:nvSpPr>
        <p:spPr>
          <a:xfrm>
            <a:off x="4242927" y="858385"/>
            <a:ext cx="3687096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话题</a:t>
            </a:r>
          </a:p>
        </p:txBody>
      </p:sp>
      <p:sp>
        <p:nvSpPr>
          <p:cNvPr id="254" name="Shape 254"/>
          <p:cNvSpPr/>
          <p:nvPr/>
        </p:nvSpPr>
        <p:spPr>
          <a:xfrm>
            <a:off x="1928713" y="2684584"/>
            <a:ext cx="703385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400">
                <a:solidFill>
                  <a:srgbClr val="FFFFFF"/>
                </a:solidFill>
                <a:latin typeface="Broadway"/>
                <a:ea typeface="Broadway"/>
                <a:cs typeface="Broadway"/>
                <a:sym typeface="Broadway"/>
              </a:defRPr>
            </a:lvl1pPr>
          </a:lstStyle>
          <a:p>
            <a:r>
              <a:t>1</a:t>
            </a:r>
          </a:p>
        </p:txBody>
      </p:sp>
      <p:sp>
        <p:nvSpPr>
          <p:cNvPr id="255" name="Shape 255"/>
          <p:cNvSpPr/>
          <p:nvPr/>
        </p:nvSpPr>
        <p:spPr>
          <a:xfrm>
            <a:off x="6708664" y="2684584"/>
            <a:ext cx="703385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400">
                <a:solidFill>
                  <a:srgbClr val="FFFFFF"/>
                </a:solidFill>
                <a:latin typeface="Broadway"/>
                <a:ea typeface="Broadway"/>
                <a:cs typeface="Broadway"/>
                <a:sym typeface="Broadway"/>
              </a:defRPr>
            </a:lvl1pPr>
          </a:lstStyle>
          <a:p>
            <a:r>
              <a:t>2</a:t>
            </a:r>
          </a:p>
        </p:txBody>
      </p:sp>
      <p:sp>
        <p:nvSpPr>
          <p:cNvPr id="256" name="Shape 256"/>
          <p:cNvSpPr/>
          <p:nvPr/>
        </p:nvSpPr>
        <p:spPr>
          <a:xfrm>
            <a:off x="6708664" y="4114800"/>
            <a:ext cx="703385" cy="916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400">
                <a:solidFill>
                  <a:srgbClr val="FFFFFF"/>
                </a:solidFill>
                <a:latin typeface="Broadway"/>
                <a:ea typeface="Broadway"/>
                <a:cs typeface="Broadway"/>
                <a:sym typeface="Broadway"/>
              </a:defRPr>
            </a:lvl1pPr>
          </a:lstStyle>
          <a:p>
            <a:r>
              <a:t>4</a:t>
            </a:r>
          </a:p>
        </p:txBody>
      </p:sp>
      <p:sp>
        <p:nvSpPr>
          <p:cNvPr id="257" name="Shape 257"/>
          <p:cNvSpPr/>
          <p:nvPr/>
        </p:nvSpPr>
        <p:spPr>
          <a:xfrm>
            <a:off x="1928713" y="4114800"/>
            <a:ext cx="703385" cy="916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400">
                <a:solidFill>
                  <a:srgbClr val="FFFFFF"/>
                </a:solidFill>
                <a:latin typeface="Broadway"/>
                <a:ea typeface="Broadway"/>
                <a:cs typeface="Broadway"/>
                <a:sym typeface="Broadway"/>
              </a:defRPr>
            </a:lvl1pPr>
          </a:lstStyle>
          <a:p>
            <a:r>
              <a:t>3</a:t>
            </a:r>
          </a:p>
        </p:txBody>
      </p:sp>
      <p:sp>
        <p:nvSpPr>
          <p:cNvPr id="258" name="Shape 258"/>
          <p:cNvSpPr/>
          <p:nvPr/>
        </p:nvSpPr>
        <p:spPr>
          <a:xfrm>
            <a:off x="2604098" y="2972275"/>
            <a:ext cx="366088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zh-CN" altLang="en-US" dirty="0" smtClean="0"/>
              <a:t>前景如何</a:t>
            </a:r>
            <a:endParaRPr dirty="0"/>
          </a:p>
        </p:txBody>
      </p:sp>
      <p:sp>
        <p:nvSpPr>
          <p:cNvPr id="259" name="Shape 259"/>
          <p:cNvSpPr/>
          <p:nvPr/>
        </p:nvSpPr>
        <p:spPr>
          <a:xfrm>
            <a:off x="7398049" y="2976270"/>
            <a:ext cx="366088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 err="1"/>
              <a:t>适合我吗</a:t>
            </a:r>
            <a:endParaRPr dirty="0"/>
          </a:p>
        </p:txBody>
      </p:sp>
      <p:sp>
        <p:nvSpPr>
          <p:cNvPr id="260" name="Shape 260"/>
          <p:cNvSpPr/>
          <p:nvPr/>
        </p:nvSpPr>
        <p:spPr>
          <a:xfrm>
            <a:off x="2604098" y="4376410"/>
            <a:ext cx="366088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zh-CN" altLang="en-US" dirty="0" smtClean="0"/>
              <a:t>走进</a:t>
            </a:r>
            <a:r>
              <a:rPr lang="en-US" altLang="zh-CN" dirty="0" smtClean="0"/>
              <a:t>PHP</a:t>
            </a:r>
            <a:endParaRPr dirty="0"/>
          </a:p>
        </p:txBody>
      </p:sp>
      <p:sp>
        <p:nvSpPr>
          <p:cNvPr id="261" name="Shape 261"/>
          <p:cNvSpPr/>
          <p:nvPr/>
        </p:nvSpPr>
        <p:spPr>
          <a:xfrm>
            <a:off x="7398049" y="4376410"/>
            <a:ext cx="3660881" cy="510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课程实战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advClick="1" p14:dur="1000">
        <p14:prism dir="r" isContent="0" isInverted="1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屏幕快照 2016-11-01 下午3.08.28.png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0" y="134729"/>
            <a:ext cx="12192000" cy="683873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图片 311"/>
          <p:cNvPicPr>
            <a:picLocks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4493815" y="1898304"/>
            <a:ext cx="872196" cy="207062"/>
          </a:xfrm>
          <a:prstGeom prst="rect">
            <a:avLst/>
          </a:prstGeom>
        </p:spPr>
      </p:pic>
      <p:pic>
        <p:nvPicPr>
          <p:cNvPr id="314" name="图片 313"/>
          <p:cNvPicPr>
            <a:picLocks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4493815" y="2458327"/>
            <a:ext cx="872196" cy="207062"/>
          </a:xfrm>
          <a:prstGeom prst="rect">
            <a:avLst/>
          </a:prstGeom>
        </p:spPr>
      </p:pic>
      <p:pic>
        <p:nvPicPr>
          <p:cNvPr id="316" name="图片 315"/>
          <p:cNvPicPr>
            <a:picLocks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4493815" y="3016445"/>
            <a:ext cx="872196" cy="207063"/>
          </a:xfrm>
          <a:prstGeom prst="rect">
            <a:avLst/>
          </a:prstGeom>
        </p:spPr>
      </p:pic>
      <p:pic>
        <p:nvPicPr>
          <p:cNvPr id="318" name="图片 317"/>
          <p:cNvPicPr>
            <a:picLocks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4493815" y="3661168"/>
            <a:ext cx="872196" cy="207063"/>
          </a:xfrm>
          <a:prstGeom prst="rect">
            <a:avLst/>
          </a:prstGeom>
        </p:spPr>
      </p:pic>
      <p:pic>
        <p:nvPicPr>
          <p:cNvPr id="320" name="图片 319"/>
          <p:cNvPicPr>
            <a:picLocks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4493815" y="4209663"/>
            <a:ext cx="872196" cy="207063"/>
          </a:xfrm>
          <a:prstGeom prst="rect">
            <a:avLst/>
          </a:prstGeom>
        </p:spPr>
      </p:pic>
      <p:pic>
        <p:nvPicPr>
          <p:cNvPr id="322" name="图片 321"/>
          <p:cNvPicPr>
            <a:picLocks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4493815" y="5402882"/>
            <a:ext cx="872196" cy="207063"/>
          </a:xfrm>
          <a:prstGeom prst="rect">
            <a:avLst/>
          </a:prstGeom>
        </p:spPr>
      </p:pic>
      <p:pic>
        <p:nvPicPr>
          <p:cNvPr id="324" name="图片 323"/>
          <p:cNvPicPr>
            <a:picLocks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4493815" y="4758159"/>
            <a:ext cx="872196" cy="207063"/>
          </a:xfrm>
          <a:prstGeom prst="rect">
            <a:avLst/>
          </a:prstGeom>
        </p:spPr>
      </p:pic>
      <p:pic>
        <p:nvPicPr>
          <p:cNvPr id="326" name="图片 325"/>
          <p:cNvPicPr>
            <a:picLocks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4493815" y="5961001"/>
            <a:ext cx="872196" cy="207062"/>
          </a:xfrm>
          <a:prstGeom prst="rect">
            <a:avLst/>
          </a:prstGeom>
        </p:spPr>
      </p:pic>
      <p:pic>
        <p:nvPicPr>
          <p:cNvPr id="328" name="图片 327"/>
          <p:cNvPicPr>
            <a:picLocks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4493815" y="6499873"/>
            <a:ext cx="872196" cy="207063"/>
          </a:xfrm>
          <a:prstGeom prst="rect">
            <a:avLst/>
          </a:prstGeom>
        </p:spPr>
      </p:pic>
      <p:sp>
        <p:nvSpPr>
          <p:cNvPr id="330" name="Shape 330"/>
          <p:cNvSpPr/>
          <p:nvPr/>
        </p:nvSpPr>
        <p:spPr>
          <a:xfrm>
            <a:off x="1331318" y="2526397"/>
            <a:ext cx="9529364" cy="713741"/>
          </a:xfrm>
          <a:prstGeom prst="rect">
            <a:avLst/>
          </a:prstGeom>
          <a:solidFill>
            <a:srgbClr val="F4F4F4">
              <a:alpha val="85272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/>
            </a:lvl1pPr>
          </a:lstStyle>
          <a:p>
            <a:r>
              <a:t>智联招聘2016年11月1日企业发布的PHP职位信息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advClick="1" p14:dur="3000">
        <p14:switch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1500" fill="hold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0" grpId="1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image10.jpeg" descr="Photo By Volkan Olmez"/>
          <p:cNvPicPr>
            <a:picLocks noChangeAspect="1"/>
          </p:cNvPicPr>
          <p:nvPr/>
        </p:nvPicPr>
        <p:blipFill>
          <a:blip r:embed="rId3" cstate="print">
            <a:extLst/>
          </a:blip>
          <a:srcRect t="22530" r="50" b="37953"/>
          <a:stretch>
            <a:fillRect/>
          </a:stretch>
        </p:blipFill>
        <p:spPr>
          <a:xfrm>
            <a:off x="-14571" y="-12607"/>
            <a:ext cx="12206572" cy="2859091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Shape 296"/>
          <p:cNvSpPr/>
          <p:nvPr/>
        </p:nvSpPr>
        <p:spPr>
          <a:xfrm>
            <a:off x="-14571" y="-16245"/>
            <a:ext cx="12206572" cy="2859091"/>
          </a:xfrm>
          <a:prstGeom prst="rect">
            <a:avLst/>
          </a:prstGeom>
          <a:solidFill>
            <a:srgbClr val="3B3838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99" name="Group 299"/>
          <p:cNvGrpSpPr/>
          <p:nvPr/>
        </p:nvGrpSpPr>
        <p:grpSpPr>
          <a:xfrm>
            <a:off x="2735665" y="556320"/>
            <a:ext cx="3514726" cy="1732610"/>
            <a:chOff x="0" y="0"/>
            <a:chExt cx="3514725" cy="1732609"/>
          </a:xfrm>
        </p:grpSpPr>
        <p:sp>
          <p:nvSpPr>
            <p:cNvPr id="297" name="Shape 297"/>
            <p:cNvSpPr/>
            <p:nvPr/>
          </p:nvSpPr>
          <p:spPr>
            <a:xfrm>
              <a:off x="0" y="0"/>
              <a:ext cx="3514725" cy="1732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9825" y="0"/>
                  </a:lnTo>
                  <a:lnTo>
                    <a:pt x="21600" y="3600"/>
                  </a:lnTo>
                  <a:lnTo>
                    <a:pt x="21600" y="21600"/>
                  </a:lnTo>
                  <a:lnTo>
                    <a:pt x="1775" y="21600"/>
                  </a:lnTo>
                  <a:lnTo>
                    <a:pt x="0" y="1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2840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144387" y="680884"/>
              <a:ext cx="3225951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 </a:t>
              </a:r>
            </a:p>
          </p:txBody>
        </p:sp>
      </p:grpSp>
      <p:sp>
        <p:nvSpPr>
          <p:cNvPr id="300" name="Shape 300"/>
          <p:cNvSpPr/>
          <p:nvPr/>
        </p:nvSpPr>
        <p:spPr>
          <a:xfrm>
            <a:off x="972320" y="699351"/>
            <a:ext cx="2758975" cy="1446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zh-CN" altLang="en-US" dirty="0" smtClean="0"/>
              <a:t>前景</a:t>
            </a:r>
            <a:endParaRPr dirty="0"/>
          </a:p>
        </p:txBody>
      </p:sp>
      <p:sp>
        <p:nvSpPr>
          <p:cNvPr id="301" name="Shape 301"/>
          <p:cNvSpPr/>
          <p:nvPr/>
        </p:nvSpPr>
        <p:spPr>
          <a:xfrm>
            <a:off x="3731293" y="1068683"/>
            <a:ext cx="2793593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我能获得什么</a:t>
            </a:r>
          </a:p>
          <a:p>
            <a:pPr>
              <a:defRPr sz="2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就业和发展前景如何</a:t>
            </a:r>
          </a:p>
        </p:txBody>
      </p:sp>
      <p:grpSp>
        <p:nvGrpSpPr>
          <p:cNvPr id="304" name="Group 304"/>
          <p:cNvGrpSpPr/>
          <p:nvPr/>
        </p:nvGrpSpPr>
        <p:grpSpPr>
          <a:xfrm>
            <a:off x="1376375" y="3412941"/>
            <a:ext cx="1007837" cy="1007837"/>
            <a:chOff x="0" y="0"/>
            <a:chExt cx="1007835" cy="1007836"/>
          </a:xfrm>
        </p:grpSpPr>
        <p:sp>
          <p:nvSpPr>
            <p:cNvPr id="302" name="Shape 302"/>
            <p:cNvSpPr/>
            <p:nvPr/>
          </p:nvSpPr>
          <p:spPr>
            <a:xfrm>
              <a:off x="-1" y="0"/>
              <a:ext cx="1007837" cy="503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671"/>
                    <a:pt x="4835" y="0"/>
                    <a:pt x="10800" y="0"/>
                  </a:cubicBezTo>
                  <a:cubicBezTo>
                    <a:pt x="16765" y="0"/>
                    <a:pt x="21600" y="9671"/>
                    <a:pt x="21600" y="21600"/>
                  </a:cubicBezTo>
                </a:path>
              </a:pathLst>
            </a:custGeom>
            <a:noFill/>
            <a:ln w="12065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 rot="10800000" flipH="1">
              <a:off x="-1" y="503917"/>
              <a:ext cx="1007837" cy="503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671"/>
                    <a:pt x="4835" y="0"/>
                    <a:pt x="10800" y="0"/>
                  </a:cubicBezTo>
                  <a:cubicBezTo>
                    <a:pt x="16765" y="0"/>
                    <a:pt x="21600" y="9671"/>
                    <a:pt x="21600" y="21600"/>
                  </a:cubicBezTo>
                </a:path>
              </a:pathLst>
            </a:custGeom>
            <a:noFill/>
            <a:ln w="120650" cap="flat">
              <a:solidFill>
                <a:srgbClr val="D0CEC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05" name="Shape 305"/>
          <p:cNvSpPr/>
          <p:nvPr/>
        </p:nvSpPr>
        <p:spPr>
          <a:xfrm>
            <a:off x="1430350" y="3455194"/>
            <a:ext cx="899886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5400">
                <a:solidFill>
                  <a:srgbClr val="00B05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</a:t>
            </a:r>
          </a:p>
        </p:txBody>
      </p:sp>
      <p:sp>
        <p:nvSpPr>
          <p:cNvPr id="306" name="Shape 306"/>
          <p:cNvSpPr/>
          <p:nvPr/>
        </p:nvSpPr>
        <p:spPr>
          <a:xfrm>
            <a:off x="2819342" y="3661589"/>
            <a:ext cx="132334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00B050"/>
                </a:solidFill>
              </a:defRPr>
            </a:lvl1pPr>
          </a:lstStyle>
          <a:p>
            <a:r>
              <a:t>就业前景</a:t>
            </a:r>
          </a:p>
        </p:txBody>
      </p:sp>
      <p:sp>
        <p:nvSpPr>
          <p:cNvPr id="307" name="Shape 307"/>
          <p:cNvSpPr/>
          <p:nvPr/>
        </p:nvSpPr>
        <p:spPr>
          <a:xfrm>
            <a:off x="5138808" y="3564853"/>
            <a:ext cx="5077670" cy="2169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180473" indent="-180473">
              <a:lnSpc>
                <a:spcPct val="150000"/>
              </a:lnSpc>
              <a:buSzPct val="100000"/>
              <a:buChar char="•"/>
              <a:defRPr>
                <a:solidFill>
                  <a:srgbClr val="535353"/>
                </a:solidFill>
              </a:defRPr>
            </a:pPr>
            <a:r>
              <a:rPr dirty="0" err="1"/>
              <a:t>PHP简单高效，低成本，是企业的主要选择</a:t>
            </a:r>
            <a:endParaRPr dirty="0"/>
          </a:p>
          <a:p>
            <a:pPr marL="180473" indent="-180473">
              <a:lnSpc>
                <a:spcPct val="150000"/>
              </a:lnSpc>
              <a:buSzPct val="100000"/>
              <a:buChar char="•"/>
              <a:defRPr>
                <a:solidFill>
                  <a:srgbClr val="535353"/>
                </a:solidFill>
              </a:defRPr>
            </a:pPr>
            <a:r>
              <a:rPr dirty="0" err="1"/>
              <a:t>据统计供需比例甚至达到</a:t>
            </a:r>
            <a:r>
              <a:rPr dirty="0"/>
              <a:t> 1：40，严重供不应求</a:t>
            </a:r>
          </a:p>
          <a:p>
            <a:pPr marL="180473" indent="-180473">
              <a:lnSpc>
                <a:spcPct val="150000"/>
              </a:lnSpc>
              <a:buSzPct val="100000"/>
              <a:buChar char="•"/>
              <a:defRPr>
                <a:solidFill>
                  <a:srgbClr val="535353"/>
                </a:solidFill>
              </a:defRPr>
            </a:pPr>
            <a:r>
              <a:rPr dirty="0" err="1"/>
              <a:t>主要招聘网站统计：一线城市工资水平</a:t>
            </a:r>
            <a:r>
              <a:rPr dirty="0"/>
              <a:t>：</a:t>
            </a:r>
          </a:p>
          <a:p>
            <a:pPr lvl="2" indent="457200">
              <a:lnSpc>
                <a:spcPct val="150000"/>
              </a:lnSpc>
              <a:defRPr>
                <a:solidFill>
                  <a:srgbClr val="535353"/>
                </a:solidFill>
              </a:defRPr>
            </a:pPr>
            <a:r>
              <a:rPr dirty="0"/>
              <a:t>初级：6 - 10k   中级：10 - 15k   高级：15 - 30k</a:t>
            </a:r>
          </a:p>
          <a:p>
            <a:pPr marL="180473" indent="-180473">
              <a:lnSpc>
                <a:spcPct val="150000"/>
              </a:lnSpc>
              <a:buSzPct val="100000"/>
              <a:buChar char="•"/>
              <a:defRPr>
                <a:solidFill>
                  <a:srgbClr val="535353"/>
                </a:solidFill>
              </a:defRPr>
            </a:pPr>
            <a:r>
              <a:rPr lang="zh-CN" altLang="en-US" dirty="0" smtClean="0"/>
              <a:t>互联网公司</a:t>
            </a:r>
            <a:r>
              <a:rPr dirty="0" err="1" smtClean="0"/>
              <a:t>工作环境</a:t>
            </a:r>
            <a:r>
              <a:rPr dirty="0" err="1"/>
              <a:t>，福利待遇优厚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advClick="1" p14:dur="1500">
        <p14:prism dir="r" isContent="0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pasted-image.png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962281" y="3392452"/>
            <a:ext cx="4782378" cy="3182756"/>
          </a:xfrm>
          <a:prstGeom prst="rect">
            <a:avLst/>
          </a:prstGeom>
          <a:ln w="63500">
            <a:solidFill>
              <a:srgbClr val="11B59A"/>
            </a:solidFill>
            <a:miter lim="400000"/>
          </a:ln>
        </p:spPr>
      </p:pic>
      <p:pic>
        <p:nvPicPr>
          <p:cNvPr id="333" name="2048003.jpg"/>
          <p:cNvPicPr>
            <a:picLocks noChangeAspect="1"/>
          </p:cNvPicPr>
          <p:nvPr/>
        </p:nvPicPr>
        <p:blipFill>
          <a:blip r:embed="rId4" cstate="print">
            <a:extLst/>
          </a:blip>
          <a:srcRect t="7422" b="7422"/>
          <a:stretch>
            <a:fillRect/>
          </a:stretch>
        </p:blipFill>
        <p:spPr>
          <a:xfrm>
            <a:off x="5487688" y="277179"/>
            <a:ext cx="5718945" cy="3253157"/>
          </a:xfrm>
          <a:prstGeom prst="rect">
            <a:avLst/>
          </a:prstGeom>
          <a:ln w="63500">
            <a:solidFill>
              <a:srgbClr val="11B59A"/>
            </a:solidFill>
            <a:miter lim="400000"/>
          </a:ln>
        </p:spPr>
      </p:pic>
      <p:pic>
        <p:nvPicPr>
          <p:cNvPr id="334" name="pasted-image.png"/>
          <p:cNvPicPr>
            <a:picLocks noChangeAspect="1"/>
          </p:cNvPicPr>
          <p:nvPr/>
        </p:nvPicPr>
        <p:blipFill>
          <a:blip r:embed="rId5" cstate="print">
            <a:extLst/>
          </a:blip>
          <a:stretch>
            <a:fillRect/>
          </a:stretch>
        </p:blipFill>
        <p:spPr>
          <a:xfrm>
            <a:off x="5739468" y="3392452"/>
            <a:ext cx="5456151" cy="3182756"/>
          </a:xfrm>
          <a:prstGeom prst="rect">
            <a:avLst/>
          </a:prstGeom>
          <a:ln w="63500">
            <a:solidFill>
              <a:srgbClr val="11B59A"/>
            </a:solidFill>
            <a:miter lim="400000"/>
          </a:ln>
        </p:spPr>
      </p:pic>
      <p:pic>
        <p:nvPicPr>
          <p:cNvPr id="335" name="pasted-image.png"/>
          <p:cNvPicPr>
            <a:picLocks noChangeAspect="1"/>
          </p:cNvPicPr>
          <p:nvPr/>
        </p:nvPicPr>
        <p:blipFill>
          <a:blip r:embed="rId6" cstate="print">
            <a:extLst/>
          </a:blip>
          <a:srcRect r="22364" b="7099"/>
          <a:stretch>
            <a:fillRect/>
          </a:stretch>
        </p:blipFill>
        <p:spPr>
          <a:xfrm>
            <a:off x="956780" y="274928"/>
            <a:ext cx="4600255" cy="3743268"/>
          </a:xfrm>
          <a:prstGeom prst="rect">
            <a:avLst/>
          </a:prstGeom>
          <a:ln w="63500">
            <a:solidFill>
              <a:srgbClr val="11B59A"/>
            </a:solidFill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  <a:alpha val="8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20160829071919_97415.jpg"/>
          <p:cNvPicPr>
            <a:picLocks noChangeAspect="1"/>
          </p:cNvPicPr>
          <p:nvPr/>
        </p:nvPicPr>
        <p:blipFill>
          <a:blip r:embed="rId3" cstate="print">
            <a:extLst/>
          </a:blip>
          <a:srcRect l="1692" r="22340" b="6132"/>
          <a:stretch>
            <a:fillRect/>
          </a:stretch>
        </p:blipFill>
        <p:spPr>
          <a:xfrm>
            <a:off x="1178678" y="237201"/>
            <a:ext cx="2842954" cy="3165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pasted-image.tiff"/>
          <p:cNvPicPr>
            <a:picLocks noChangeAspect="1"/>
          </p:cNvPicPr>
          <p:nvPr/>
        </p:nvPicPr>
        <p:blipFill>
          <a:blip r:embed="rId4" cstate="print">
            <a:extLst/>
          </a:blip>
          <a:srcRect l="20629" t="3733" r="20629" b="3733"/>
          <a:stretch>
            <a:fillRect/>
          </a:stretch>
        </p:blipFill>
        <p:spPr>
          <a:xfrm>
            <a:off x="1191129" y="3526221"/>
            <a:ext cx="2704705" cy="3195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1011400-filtered.jpeg"/>
          <p:cNvPicPr>
            <a:picLocks noChangeAspect="1"/>
          </p:cNvPicPr>
          <p:nvPr/>
        </p:nvPicPr>
        <p:blipFill>
          <a:blip r:embed="rId5" cstate="print">
            <a:extLst/>
          </a:blip>
          <a:srcRect l="16637" r="16637"/>
          <a:stretch>
            <a:fillRect/>
          </a:stretch>
        </p:blipFill>
        <p:spPr>
          <a:xfrm>
            <a:off x="1178678" y="3526221"/>
            <a:ext cx="2842954" cy="31955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d009b3de9c82d158124bab0a830a19d8bd3e4244.jpg"/>
          <p:cNvPicPr>
            <a:picLocks noChangeAspect="1"/>
          </p:cNvPicPr>
          <p:nvPr/>
        </p:nvPicPr>
        <p:blipFill>
          <a:blip r:embed="rId6" cstate="print">
            <a:extLst/>
          </a:blip>
          <a:srcRect l="9761" r="37198" b="10482"/>
          <a:stretch>
            <a:fillRect/>
          </a:stretch>
        </p:blipFill>
        <p:spPr>
          <a:xfrm>
            <a:off x="4872856" y="171801"/>
            <a:ext cx="2842954" cy="31955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1380764412390.jpg"/>
          <p:cNvPicPr>
            <a:picLocks noChangeAspect="1"/>
          </p:cNvPicPr>
          <p:nvPr/>
        </p:nvPicPr>
        <p:blipFill>
          <a:blip r:embed="rId7" cstate="print">
            <a:extLst/>
          </a:blip>
          <a:srcRect l="14137" t="1988" r="14137" b="30262"/>
          <a:stretch>
            <a:fillRect/>
          </a:stretch>
        </p:blipFill>
        <p:spPr>
          <a:xfrm>
            <a:off x="4872856" y="3490631"/>
            <a:ext cx="2842954" cy="31955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1305.jpg"/>
          <p:cNvPicPr>
            <a:picLocks noChangeAspect="1"/>
          </p:cNvPicPr>
          <p:nvPr/>
        </p:nvPicPr>
        <p:blipFill>
          <a:blip r:embed="rId8" cstate="print">
            <a:extLst/>
          </a:blip>
          <a:srcRect l="15080" t="9586" r="26168" b="26640"/>
          <a:stretch>
            <a:fillRect/>
          </a:stretch>
        </p:blipFill>
        <p:spPr>
          <a:xfrm>
            <a:off x="8567034" y="171801"/>
            <a:ext cx="2842955" cy="31955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2656279355236028830.jpg"/>
          <p:cNvPicPr>
            <a:picLocks noChangeAspect="1"/>
          </p:cNvPicPr>
          <p:nvPr/>
        </p:nvPicPr>
        <p:blipFill>
          <a:blip r:embed="rId9" cstate="print">
            <a:extLst/>
          </a:blip>
          <a:srcRect l="20572" r="20572"/>
          <a:stretch>
            <a:fillRect/>
          </a:stretch>
        </p:blipFill>
        <p:spPr>
          <a:xfrm>
            <a:off x="8567035" y="3490631"/>
            <a:ext cx="2842954" cy="31955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  <a:alpha val="8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5605" y="1124744"/>
            <a:ext cx="8180790" cy="46085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image10.jpeg" descr="Photo By Volkan Olmez"/>
          <p:cNvPicPr>
            <a:picLocks noChangeAspect="1"/>
          </p:cNvPicPr>
          <p:nvPr/>
        </p:nvPicPr>
        <p:blipFill>
          <a:blip r:embed="rId3" cstate="print">
            <a:extLst/>
          </a:blip>
          <a:srcRect t="22530" r="50" b="37953"/>
          <a:stretch>
            <a:fillRect/>
          </a:stretch>
        </p:blipFill>
        <p:spPr>
          <a:xfrm>
            <a:off x="-14571" y="-12607"/>
            <a:ext cx="12206572" cy="2859091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Shape 340"/>
          <p:cNvSpPr/>
          <p:nvPr/>
        </p:nvSpPr>
        <p:spPr>
          <a:xfrm>
            <a:off x="-14571" y="-16245"/>
            <a:ext cx="12206572" cy="2859091"/>
          </a:xfrm>
          <a:prstGeom prst="rect">
            <a:avLst/>
          </a:prstGeom>
          <a:solidFill>
            <a:srgbClr val="3B3838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43" name="Group 343"/>
          <p:cNvGrpSpPr/>
          <p:nvPr/>
        </p:nvGrpSpPr>
        <p:grpSpPr>
          <a:xfrm>
            <a:off x="2735665" y="556320"/>
            <a:ext cx="3514726" cy="1732610"/>
            <a:chOff x="0" y="0"/>
            <a:chExt cx="3514725" cy="1732609"/>
          </a:xfrm>
        </p:grpSpPr>
        <p:sp>
          <p:nvSpPr>
            <p:cNvPr id="341" name="Shape 341"/>
            <p:cNvSpPr/>
            <p:nvPr/>
          </p:nvSpPr>
          <p:spPr>
            <a:xfrm>
              <a:off x="0" y="0"/>
              <a:ext cx="3514725" cy="1732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9825" y="0"/>
                  </a:lnTo>
                  <a:lnTo>
                    <a:pt x="21600" y="3600"/>
                  </a:lnTo>
                  <a:lnTo>
                    <a:pt x="21600" y="21600"/>
                  </a:lnTo>
                  <a:lnTo>
                    <a:pt x="1775" y="21600"/>
                  </a:lnTo>
                  <a:lnTo>
                    <a:pt x="0" y="1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2840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144387" y="680884"/>
              <a:ext cx="3225951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 </a:t>
              </a:r>
            </a:p>
          </p:txBody>
        </p:sp>
      </p:grpSp>
      <p:sp>
        <p:nvSpPr>
          <p:cNvPr id="344" name="Shape 344"/>
          <p:cNvSpPr/>
          <p:nvPr/>
        </p:nvSpPr>
        <p:spPr>
          <a:xfrm>
            <a:off x="972320" y="699351"/>
            <a:ext cx="2758975" cy="1446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zh-CN" altLang="en-US" dirty="0" smtClean="0"/>
              <a:t>前景</a:t>
            </a:r>
            <a:endParaRPr dirty="0"/>
          </a:p>
        </p:txBody>
      </p:sp>
      <p:sp>
        <p:nvSpPr>
          <p:cNvPr id="345" name="Shape 345"/>
          <p:cNvSpPr/>
          <p:nvPr/>
        </p:nvSpPr>
        <p:spPr>
          <a:xfrm>
            <a:off x="3731293" y="1068683"/>
            <a:ext cx="2793593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我能获得什么</a:t>
            </a:r>
          </a:p>
          <a:p>
            <a:pPr>
              <a:defRPr sz="2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就业和发展前景如何</a:t>
            </a:r>
          </a:p>
        </p:txBody>
      </p:sp>
      <p:sp>
        <p:nvSpPr>
          <p:cNvPr id="346" name="Shape 346"/>
          <p:cNvSpPr/>
          <p:nvPr/>
        </p:nvSpPr>
        <p:spPr>
          <a:xfrm>
            <a:off x="2819342" y="3661589"/>
            <a:ext cx="132334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C024"/>
                </a:solidFill>
              </a:defRPr>
            </a:lvl1pPr>
          </a:lstStyle>
          <a:p>
            <a:r>
              <a:t>职业发展</a:t>
            </a:r>
          </a:p>
        </p:txBody>
      </p:sp>
      <p:sp>
        <p:nvSpPr>
          <p:cNvPr id="347" name="Shape 347"/>
          <p:cNvSpPr/>
          <p:nvPr/>
        </p:nvSpPr>
        <p:spPr>
          <a:xfrm>
            <a:off x="5138808" y="3564853"/>
            <a:ext cx="4198583" cy="1338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180473" indent="-180473">
              <a:lnSpc>
                <a:spcPct val="150000"/>
              </a:lnSpc>
              <a:buSzPct val="100000"/>
              <a:buFontTx/>
              <a:buChar char="•"/>
              <a:defRPr>
                <a:solidFill>
                  <a:srgbClr val="535353"/>
                </a:solidFill>
              </a:defRPr>
            </a:pPr>
            <a:r>
              <a:rPr lang="zh-CN" altLang="en-US" dirty="0" smtClean="0"/>
              <a:t>众多企业家由技术出身走向人生</a:t>
            </a:r>
            <a:r>
              <a:rPr lang="zh-CN" altLang="en-US" dirty="0" smtClean="0"/>
              <a:t>巅峰</a:t>
            </a:r>
            <a:endParaRPr lang="en-US" dirty="0" smtClean="0"/>
          </a:p>
          <a:p>
            <a:pPr marL="180473" indent="-180473">
              <a:lnSpc>
                <a:spcPct val="150000"/>
              </a:lnSpc>
              <a:buSzPct val="100000"/>
              <a:buChar char="•"/>
              <a:defRPr>
                <a:solidFill>
                  <a:srgbClr val="535353"/>
                </a:solidFill>
              </a:defRPr>
            </a:pPr>
            <a:r>
              <a:rPr dirty="0" err="1" smtClean="0"/>
              <a:t>IT</a:t>
            </a:r>
            <a:r>
              <a:rPr dirty="0" err="1"/>
              <a:t>行业技术路线的员工更容易获得晋升</a:t>
            </a:r>
            <a:endParaRPr dirty="0"/>
          </a:p>
          <a:p>
            <a:pPr marL="180473" indent="-180473">
              <a:lnSpc>
                <a:spcPct val="150000"/>
              </a:lnSpc>
              <a:buSzPct val="100000"/>
              <a:buChar char="•"/>
              <a:defRPr>
                <a:solidFill>
                  <a:srgbClr val="535353"/>
                </a:solidFill>
              </a:defRPr>
            </a:pPr>
            <a:r>
              <a:rPr dirty="0" err="1"/>
              <a:t>职业实战课程，</a:t>
            </a:r>
            <a:r>
              <a:rPr dirty="0" err="1" smtClean="0"/>
              <a:t>帮助学员更快适应职场</a:t>
            </a:r>
            <a:endParaRPr dirty="0"/>
          </a:p>
        </p:txBody>
      </p:sp>
      <p:grpSp>
        <p:nvGrpSpPr>
          <p:cNvPr id="350" name="Group 350"/>
          <p:cNvGrpSpPr/>
          <p:nvPr/>
        </p:nvGrpSpPr>
        <p:grpSpPr>
          <a:xfrm>
            <a:off x="1375984" y="3412941"/>
            <a:ext cx="1007837" cy="1007837"/>
            <a:chOff x="0" y="0"/>
            <a:chExt cx="1007835" cy="1007835"/>
          </a:xfrm>
        </p:grpSpPr>
        <p:sp>
          <p:nvSpPr>
            <p:cNvPr id="348" name="Shape 348"/>
            <p:cNvSpPr/>
            <p:nvPr/>
          </p:nvSpPr>
          <p:spPr>
            <a:xfrm rot="16200000">
              <a:off x="-251959" y="251958"/>
              <a:ext cx="1007836" cy="503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671"/>
                    <a:pt x="4835" y="0"/>
                    <a:pt x="10800" y="0"/>
                  </a:cubicBezTo>
                  <a:cubicBezTo>
                    <a:pt x="16765" y="0"/>
                    <a:pt x="21600" y="9671"/>
                    <a:pt x="21600" y="21600"/>
                  </a:cubicBezTo>
                </a:path>
              </a:pathLst>
            </a:custGeom>
            <a:noFill/>
            <a:ln w="12065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 rot="5400000" flipH="1">
              <a:off x="251958" y="251958"/>
              <a:ext cx="1007837" cy="503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671"/>
                    <a:pt x="4835" y="0"/>
                    <a:pt x="10800" y="0"/>
                  </a:cubicBezTo>
                  <a:cubicBezTo>
                    <a:pt x="16765" y="0"/>
                    <a:pt x="21600" y="9671"/>
                    <a:pt x="21600" y="21600"/>
                  </a:cubicBezTo>
                </a:path>
              </a:pathLst>
            </a:custGeom>
            <a:noFill/>
            <a:ln w="120650" cap="flat">
              <a:solidFill>
                <a:srgbClr val="D0CEC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51" name="Shape 351"/>
          <p:cNvSpPr/>
          <p:nvPr/>
        </p:nvSpPr>
        <p:spPr>
          <a:xfrm>
            <a:off x="1429959" y="3455194"/>
            <a:ext cx="899886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5400">
                <a:solidFill>
                  <a:schemeClr val="accent4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B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999</Words>
  <Application>Microsoft Office PowerPoint</Application>
  <PresentationFormat>自定义</PresentationFormat>
  <Paragraphs>193</Paragraphs>
  <Slides>22</Slides>
  <Notes>21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3" baseType="lpstr">
      <vt:lpstr>Office Theme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cp:lastModifiedBy>PC</cp:lastModifiedBy>
  <cp:revision>125</cp:revision>
  <dcterms:modified xsi:type="dcterms:W3CDTF">2016-11-07T02:44:35Z</dcterms:modified>
</cp:coreProperties>
</file>